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40"/>
  </p:notesMasterIdLst>
  <p:sldIdLst>
    <p:sldId id="256" r:id="rId2"/>
    <p:sldId id="258" r:id="rId3"/>
    <p:sldId id="279" r:id="rId4"/>
    <p:sldId id="312" r:id="rId5"/>
    <p:sldId id="313" r:id="rId6"/>
    <p:sldId id="259" r:id="rId7"/>
    <p:sldId id="306" r:id="rId8"/>
    <p:sldId id="274" r:id="rId9"/>
    <p:sldId id="290" r:id="rId10"/>
    <p:sldId id="302" r:id="rId11"/>
    <p:sldId id="275" r:id="rId12"/>
    <p:sldId id="257" r:id="rId13"/>
    <p:sldId id="278" r:id="rId14"/>
    <p:sldId id="296" r:id="rId15"/>
    <p:sldId id="267" r:id="rId16"/>
    <p:sldId id="281" r:id="rId17"/>
    <p:sldId id="282" r:id="rId18"/>
    <p:sldId id="280" r:id="rId19"/>
    <p:sldId id="298" r:id="rId20"/>
    <p:sldId id="303" r:id="rId21"/>
    <p:sldId id="307" r:id="rId22"/>
    <p:sldId id="304" r:id="rId23"/>
    <p:sldId id="291" r:id="rId24"/>
    <p:sldId id="292" r:id="rId25"/>
    <p:sldId id="305" r:id="rId26"/>
    <p:sldId id="308" r:id="rId27"/>
    <p:sldId id="294" r:id="rId28"/>
    <p:sldId id="295" r:id="rId29"/>
    <p:sldId id="301" r:id="rId30"/>
    <p:sldId id="300" r:id="rId31"/>
    <p:sldId id="271" r:id="rId32"/>
    <p:sldId id="268" r:id="rId33"/>
    <p:sldId id="272" r:id="rId34"/>
    <p:sldId id="283" r:id="rId35"/>
    <p:sldId id="309" r:id="rId36"/>
    <p:sldId id="284" r:id="rId37"/>
    <p:sldId id="310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244" autoAdjust="0"/>
  </p:normalViewPr>
  <p:slideViewPr>
    <p:cSldViewPr snapToGrid="0">
      <p:cViewPr varScale="1">
        <p:scale>
          <a:sx n="39" d="100"/>
          <a:sy n="39" d="100"/>
        </p:scale>
        <p:origin x="67" y="99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CFBABF2-9430-4560-AA16-7763C594D74F}" type="datetime1">
              <a:rPr lang="ko-KR" altLang="en-US"/>
              <a:pPr lvl="0">
                <a:defRPr/>
              </a:pPr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003C214-65EA-4675-B69E-6AD0CAD063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14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003C214-65EA-4675-B69E-6AD0CAD06325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않는걸로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알고리즘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설명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프로펫-시계열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&amp;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랜포,xgboost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-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결정트리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트리아이콘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부스팅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기법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xgboost가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더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좋아유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시계열보다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비교하는데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오차가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커서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의미가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없다고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정확하게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과거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17일치로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미래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3일을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예측했더니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나왔다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명시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짧아서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당연히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안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좋겠네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생각하게끔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/ 7/5/3일 3개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돌린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올리고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전체적으로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바꿔가며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그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중에서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한게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나았습니다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표시하고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15페이지(한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3모델)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별로다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!!!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17페이지 앞에도 기간별 모델 돌린거. 네이버랑 페북 MAE 차이?? 단위가 다른거에 대해서 미리 설명하거나. (질문 대비) - MAE는 상대적인 수치고 그래프 모양으로 성능 설명. 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이 예측에서는 시계열보다는 트리 계열이 더 좋은 것 같다고 설명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.</a:t>
            </a:r>
            <a:r>
              <a:rPr lang="ko-KR" altLang="en-US" sz="1200">
                <a:solidFill>
                  <a:srgbClr val="000000">
                    <a:alpha val="100000"/>
                  </a:srgbClr>
                </a:solidFill>
              </a:rPr>
              <a:t> 네이버 결과에서 프로펫 성능을 강조하지 </a:t>
            </a:r>
            <a:r>
              <a:rPr lang="en-US" altLang="ko-KR" sz="1200">
                <a:solidFill>
                  <a:srgbClr val="000000">
                    <a:alpha val="100000"/>
                  </a:srgbClr>
                </a:solidFill>
              </a:rPr>
              <a:t>X.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003C214-65EA-4675-B69E-6AD0CAD06325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1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003C214-65EA-4675-B69E-6AD0CAD06325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85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003C214-65EA-4675-B69E-6AD0CAD06325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1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3C214-65EA-4675-B69E-6AD0CAD063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예측해보기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특성을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파악해보기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위해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시간별로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피쳐들을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살펴보았습니다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.”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없는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부분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-&gt;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언급하지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말든지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모델링할때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처리하든지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“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예측해보기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전에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특성을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파악해보기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위해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시간별로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피쳐들을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살펴보았습니다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.”</a:t>
            </a:r>
          </a:p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없는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부분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-&gt;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언급하지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말든지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모델링할때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처리하든지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“예측해보기 전에 데이터 특성을 파악해보기 위해 시간별로 피쳐들을 살펴보았습니다.”</a:t>
            </a:r>
          </a:p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데이터 없는 부분 -&gt; 언급하지 말든지 모델링할때 처리하든지.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않는걸로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알고리즘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설명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프로펫-시계열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&amp;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랜포,xgboost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-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결정트리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트리아이콘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부스팅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기법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xgboost가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더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좋아유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시계열보다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비교하는데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오차가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커서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의미가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없다고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정확하게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과거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17일치로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미래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3일을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예측했더니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나왔다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명시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짧아서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당연히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안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좋겠네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생각하게끔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/ 7/5/3일 3개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돌린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올리고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전체적으로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바꿔가며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그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중에서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한게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나았습니다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표시하고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15페이지(한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3모델)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별로다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!!!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상호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않는걸로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알고리즘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페이지에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설명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프로펫-시계열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&amp;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랜포,xgboost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-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결정트리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트리아이콘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부스팅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기법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랜포보다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xgboost가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더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좋아유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시계열보다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비교하는데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오차가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커서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크게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의미가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없다고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너무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유의미하지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정확하게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과거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17일치로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미래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3일을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예측했더니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나왔다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(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수치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명시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짧아서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당연히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안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좋겠네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생각하게끔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/ 7/5/3일 3개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모델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돌린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올리고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전체적으로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바꿔가며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해보니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이렇게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나오더라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대체로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좋지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않았고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그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중에서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3일치로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한게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나았습니다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.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표시하고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15페이지(한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기간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, 3모델)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나오게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//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결과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: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데이터가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적어서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성능이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 </a:t>
            </a:r>
            <a:r>
              <a:rPr sz="1200" dirty="0" err="1">
                <a:solidFill>
                  <a:srgbClr val="000000">
                    <a:alpha val="100000"/>
                  </a:srgbClr>
                </a:solidFill>
              </a:rPr>
              <a:t>별로다</a:t>
            </a:r>
            <a:r>
              <a:rPr sz="1200" dirty="0">
                <a:solidFill>
                  <a:srgbClr val="000000">
                    <a:alpha val="100000"/>
                  </a:srgbClr>
                </a:solidFill>
              </a:rPr>
              <a:t>!!!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네이버 데이터 양이 적어서, 스마트마인드에서 기존에 운영중이던 페이스북 데이터가 조금 더 많아서 다시 모델 돌려봤다.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</a:rPr>
              <a:t>네이버 데이터 양이 적어서, 스마트마인드에서 기존에 운영중이던 페이스북 데이터가 조금 더 많아서 다시 모델 돌려봤다.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1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6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6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40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1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2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44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01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78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3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DCD05-5649-4EF0-93CB-32420155E3C9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FC3B8-DD04-4130-B570-74C41155AD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4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7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86818" y="2718381"/>
            <a:ext cx="59955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AI </a:t>
            </a:r>
            <a:r>
              <a:rPr lang="ko-KR" altLang="en-US" sz="2600" b="1" dirty="0"/>
              <a:t>기반 디지털 마케팅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광고 플랫폼 개발</a:t>
            </a:r>
            <a:endParaRPr lang="en-US" altLang="ko-KR" sz="2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55830" y="4057170"/>
            <a:ext cx="3457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팀원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김수민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</a:rPr>
              <a:t>노연우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</a:rPr>
              <a:t>방정원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</a:rPr>
              <a:t>성형훈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B78EBCD-AC4B-47D6-BC23-3A86AC14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t="4278" r="1558" b="6297"/>
          <a:stretch/>
        </p:blipFill>
        <p:spPr>
          <a:xfrm>
            <a:off x="7677470" y="6142673"/>
            <a:ext cx="1104900" cy="4057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DE5B9-8F42-40DC-9ABC-8384EAE6B1B5}"/>
              </a:ext>
            </a:extLst>
          </p:cNvPr>
          <p:cNvSpPr txBox="1"/>
          <p:nvPr/>
        </p:nvSpPr>
        <p:spPr>
          <a:xfrm>
            <a:off x="5455829" y="3737157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</a:rPr>
              <a:t>팀명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스마일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627834" y="2701919"/>
            <a:ext cx="1254856" cy="1301584"/>
          </a:xfrm>
          <a:prstGeom prst="ellipse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/>
              <a:t>1. </a:t>
            </a:r>
            <a:r>
              <a:rPr lang="ko-KR" altLang="en-US" sz="2800" b="1"/>
              <a:t>프로젝트 배경</a:t>
            </a:r>
            <a:endParaRPr lang="en-US" altLang="ko-KR" sz="2800" b="1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574" y="2826509"/>
            <a:ext cx="484842" cy="4848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5760" t="36330" r="63840" b="33990"/>
          <a:stretch>
            <a:fillRect/>
          </a:stretch>
        </p:blipFill>
        <p:spPr>
          <a:xfrm>
            <a:off x="838574" y="3334945"/>
            <a:ext cx="440250" cy="4322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7510" t="7330" r="65380" b="65400"/>
          <a:stretch>
            <a:fillRect/>
          </a:stretch>
        </p:blipFill>
        <p:spPr>
          <a:xfrm>
            <a:off x="1319827" y="3150514"/>
            <a:ext cx="440250" cy="4454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34479" y="1645443"/>
            <a:ext cx="2898801" cy="3662970"/>
          </a:xfrm>
          <a:prstGeom prst="rect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화살표: 오른쪽 12"/>
          <p:cNvSpPr/>
          <p:nvPr/>
        </p:nvSpPr>
        <p:spPr>
          <a:xfrm>
            <a:off x="2055086" y="3242232"/>
            <a:ext cx="899475" cy="264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981218" y="3429538"/>
            <a:ext cx="9733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API/SQL</a:t>
            </a:r>
            <a:endParaRPr lang="ko-KR" altLang="en-US" b="1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63062" y="2978426"/>
            <a:ext cx="929797" cy="7773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4400" y="3981095"/>
            <a:ext cx="6817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409934" y="3792473"/>
            <a:ext cx="4603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DB</a:t>
            </a:r>
            <a:endParaRPr lang="ko-KR" altLang="en-US" b="1"/>
          </a:p>
        </p:txBody>
      </p:sp>
      <p:sp>
        <p:nvSpPr>
          <p:cNvPr id="22" name="화살표: 오른쪽 21"/>
          <p:cNvSpPr/>
          <p:nvPr/>
        </p:nvSpPr>
        <p:spPr>
          <a:xfrm rot="20127054">
            <a:off x="4042913" y="2342332"/>
            <a:ext cx="649235" cy="2941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오른쪽 22"/>
          <p:cNvSpPr/>
          <p:nvPr/>
        </p:nvSpPr>
        <p:spPr>
          <a:xfrm rot="2029774">
            <a:off x="4190455" y="4417909"/>
            <a:ext cx="661661" cy="2941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081433" y="4939145"/>
            <a:ext cx="797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최적화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46874" y="2729088"/>
            <a:ext cx="1581664" cy="148301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180388" y="5456667"/>
            <a:ext cx="725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플랫폼</a:t>
            </a:r>
          </a:p>
        </p:txBody>
      </p:sp>
      <p:sp>
        <p:nvSpPr>
          <p:cNvPr id="40" name="화살표: 오른쪽 39"/>
          <p:cNvSpPr/>
          <p:nvPr/>
        </p:nvSpPr>
        <p:spPr>
          <a:xfrm>
            <a:off x="6162661" y="3276067"/>
            <a:ext cx="709334" cy="3077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16132" y="6084782"/>
            <a:ext cx="610102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※</a:t>
            </a:r>
            <a:r>
              <a:rPr lang="ko-KR" altLang="en-US" sz="15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프로젝트 개발환경 </a:t>
            </a:r>
            <a:r>
              <a:rPr lang="en-US" altLang="ko-KR" sz="15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5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파이썬</a:t>
            </a:r>
            <a:r>
              <a:rPr lang="en-US" altLang="ko-KR" sz="15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, PowerBI, MS SQL, </a:t>
            </a:r>
            <a:r>
              <a:rPr lang="en-US" altLang="ko-KR" sz="15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ko-KR" sz="1500" b="1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zureVM:D4s_v3</a:t>
            </a:r>
            <a:endParaRPr lang="ko-KR" altLang="en-US" sz="1500" b="1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82406" y="843957"/>
            <a:ext cx="29690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구조 및 개발환경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16914" y="2628415"/>
            <a:ext cx="1448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클릭수</a:t>
            </a:r>
            <a:r>
              <a:rPr lang="ko-KR" altLang="en-US" sz="1400"/>
              <a:t> </a:t>
            </a:r>
            <a:r>
              <a:rPr lang="ko-KR" altLang="en-US" sz="1400" b="1"/>
              <a:t>예측</a:t>
            </a:r>
            <a:r>
              <a:rPr lang="en-US" altLang="ko-KR" sz="1400" b="1"/>
              <a:t>(ML)</a:t>
            </a:r>
            <a:endParaRPr lang="ko-KR" altLang="en-US" sz="1400" b="1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120650" y="4270555"/>
            <a:ext cx="691452" cy="6914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63677" y="3106155"/>
            <a:ext cx="712751" cy="71275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74016" y="3813074"/>
            <a:ext cx="797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자동화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84861" y="1825216"/>
            <a:ext cx="712751" cy="71275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542042" y="4349573"/>
            <a:ext cx="2429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광고집행회사</a:t>
            </a:r>
          </a:p>
          <a:p>
            <a:pPr algn="ctr">
              <a:defRPr/>
            </a:pPr>
            <a:r>
              <a:rPr lang="en-US" altLang="ko-KR" sz="1400" b="1"/>
              <a:t>(</a:t>
            </a:r>
            <a:r>
              <a:rPr lang="ko-KR" altLang="en-US" sz="1400" b="1"/>
              <a:t>스마트 마인드의 고객회사</a:t>
            </a:r>
            <a:r>
              <a:rPr lang="en-US" altLang="ko-KR" sz="1400" b="1"/>
              <a:t>)</a:t>
            </a:r>
            <a:endParaRPr lang="ko-KR" altLang="en-US" sz="1400" b="1"/>
          </a:p>
        </p:txBody>
      </p:sp>
      <p:sp>
        <p:nvSpPr>
          <p:cNvPr id="45" name="직사각형 38"/>
          <p:cNvSpPr/>
          <p:nvPr/>
        </p:nvSpPr>
        <p:spPr>
          <a:xfrm>
            <a:off x="418203" y="1645444"/>
            <a:ext cx="5615078" cy="262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8401086-F9E5-4A65-A6BF-5CBB78239619}"/>
              </a:ext>
            </a:extLst>
          </p:cNvPr>
          <p:cNvSpPr/>
          <p:nvPr/>
        </p:nvSpPr>
        <p:spPr>
          <a:xfrm>
            <a:off x="4209991" y="3358502"/>
            <a:ext cx="649235" cy="294130"/>
          </a:xfrm>
          <a:prstGeom prst="rightArrow">
            <a:avLst/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434723" y="3589136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4723" y="4334511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1.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2. </a:t>
            </a:r>
            <a:r>
              <a:rPr lang="ko-KR" altLang="en-US" b="1" dirty="0"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3.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4.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22107" y="3681399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107" y="4430346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1FE9F8-8856-428E-AF46-2EA546385B18}"/>
              </a:ext>
            </a:extLst>
          </p:cNvPr>
          <p:cNvSpPr/>
          <p:nvPr/>
        </p:nvSpPr>
        <p:spPr>
          <a:xfrm>
            <a:off x="2434723" y="5061985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668AA-3F58-4269-8DB1-67268AAE95E6}"/>
              </a:ext>
            </a:extLst>
          </p:cNvPr>
          <p:cNvSpPr/>
          <p:nvPr/>
        </p:nvSpPr>
        <p:spPr>
          <a:xfrm>
            <a:off x="2522107" y="5157820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5.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느낀 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90" y="2102941"/>
            <a:ext cx="392297" cy="39103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9F11C2-D1E5-456E-808E-7A69C7CDFDDA}"/>
              </a:ext>
            </a:extLst>
          </p:cNvPr>
          <p:cNvSpPr/>
          <p:nvPr/>
        </p:nvSpPr>
        <p:spPr>
          <a:xfrm>
            <a:off x="2434723" y="3596554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9363B8-6B7D-4730-B4AC-4121DFE35811}"/>
              </a:ext>
            </a:extLst>
          </p:cNvPr>
          <p:cNvSpPr/>
          <p:nvPr/>
        </p:nvSpPr>
        <p:spPr>
          <a:xfrm>
            <a:off x="2467417" y="3639019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BB2806-F652-4F14-B452-D4AB65055AE6}"/>
              </a:ext>
            </a:extLst>
          </p:cNvPr>
          <p:cNvSpPr/>
          <p:nvPr/>
        </p:nvSpPr>
        <p:spPr>
          <a:xfrm>
            <a:off x="2434723" y="4334705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C89A42-3302-4795-AA32-0E75AB3E0548}"/>
              </a:ext>
            </a:extLst>
          </p:cNvPr>
          <p:cNvSpPr/>
          <p:nvPr/>
        </p:nvSpPr>
        <p:spPr>
          <a:xfrm>
            <a:off x="2467417" y="4377170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055F1-192B-429A-B4F3-CA0C8511B52E}"/>
              </a:ext>
            </a:extLst>
          </p:cNvPr>
          <p:cNvSpPr/>
          <p:nvPr/>
        </p:nvSpPr>
        <p:spPr>
          <a:xfrm>
            <a:off x="2434723" y="5061677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0E21D5-D949-4EA6-A8FD-E018C64000CA}"/>
              </a:ext>
            </a:extLst>
          </p:cNvPr>
          <p:cNvSpPr/>
          <p:nvPr/>
        </p:nvSpPr>
        <p:spPr>
          <a:xfrm>
            <a:off x="2467417" y="5104142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03" y="2851956"/>
            <a:ext cx="392297" cy="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446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프로젝트 팀 구성 및 역할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179293" y="2635319"/>
            <a:ext cx="0" cy="2518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81149" y="2611724"/>
            <a:ext cx="0" cy="2518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5432" y="3647856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김수민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81972" y="3624802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/>
              <a:t>노연우</a:t>
            </a:r>
            <a:endParaRPr lang="ko-KR" altLang="en-US" sz="15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053525" y="3608416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/>
              <a:t>방정원</a:t>
            </a:r>
            <a:endParaRPr lang="ko-KR" altLang="en-US" sz="1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7626" y="4154064"/>
            <a:ext cx="1912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구글 </a:t>
            </a:r>
            <a:r>
              <a:rPr lang="en-US" altLang="ko-KR" sz="1100" dirty="0"/>
              <a:t>API</a:t>
            </a:r>
            <a:r>
              <a:rPr lang="ko-KR" altLang="en-US" sz="1100" dirty="0"/>
              <a:t>를 통한 데이터 수집</a:t>
            </a:r>
            <a:endParaRPr lang="en-US" altLang="ko-KR" sz="1100" dirty="0"/>
          </a:p>
          <a:p>
            <a:pPr algn="ctr"/>
            <a:r>
              <a:rPr lang="ko-KR" altLang="en-US" sz="1100" dirty="0"/>
              <a:t>구글 광고 생성 자동화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29893" y="4148593"/>
            <a:ext cx="2053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네이버 </a:t>
            </a:r>
            <a:r>
              <a:rPr lang="en-US" altLang="ko-KR" sz="1100" dirty="0"/>
              <a:t>API</a:t>
            </a:r>
            <a:r>
              <a:rPr lang="ko-KR" altLang="en-US" sz="1100" dirty="0"/>
              <a:t>를 통한 데이터 수집</a:t>
            </a:r>
            <a:endParaRPr lang="en-US" altLang="ko-KR" sz="1100" dirty="0"/>
          </a:p>
          <a:p>
            <a:pPr algn="ctr"/>
            <a:r>
              <a:rPr lang="ko-KR" altLang="en-US" sz="1100" dirty="0"/>
              <a:t>네이버 광고 생성 자동화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8526" y="4148593"/>
            <a:ext cx="227177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데이터 수집 및 </a:t>
            </a:r>
            <a:r>
              <a:rPr lang="ko-KR" altLang="en-US" sz="1100" dirty="0" err="1"/>
              <a:t>전처리</a:t>
            </a:r>
            <a:endParaRPr lang="en-US" altLang="ko-KR" sz="1100" dirty="0"/>
          </a:p>
          <a:p>
            <a:pPr algn="ctr"/>
            <a:r>
              <a:rPr lang="ko-KR" altLang="en-US" sz="1100" dirty="0"/>
              <a:t>페이스북 데이터 모델링</a:t>
            </a:r>
            <a:endParaRPr lang="en-US" altLang="ko-KR" sz="1100" dirty="0"/>
          </a:p>
          <a:p>
            <a:pPr algn="ctr"/>
            <a:r>
              <a:rPr lang="en-US" altLang="ko-KR" sz="1100" dirty="0"/>
              <a:t>POWER BI</a:t>
            </a:r>
            <a:r>
              <a:rPr lang="ko-KR" altLang="en-US" sz="1100" dirty="0"/>
              <a:t>를 이용한 데이터 시각화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67E8803-8F9A-466E-9792-E08EDB5DAB02}"/>
              </a:ext>
            </a:extLst>
          </p:cNvPr>
          <p:cNvCxnSpPr/>
          <p:nvPr/>
        </p:nvCxnSpPr>
        <p:spPr>
          <a:xfrm>
            <a:off x="6505971" y="2611724"/>
            <a:ext cx="0" cy="2518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6A65D8-F92C-4506-8072-E6F80976D478}"/>
              </a:ext>
            </a:extLst>
          </p:cNvPr>
          <p:cNvSpPr txBox="1"/>
          <p:nvPr/>
        </p:nvSpPr>
        <p:spPr>
          <a:xfrm>
            <a:off x="7344954" y="3600265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/>
              <a:t>성형훈</a:t>
            </a:r>
            <a:endParaRPr lang="ko-KR" altLang="en-US" sz="15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486930-248D-4607-AAA2-09DA78AB493A}"/>
              </a:ext>
            </a:extLst>
          </p:cNvPr>
          <p:cNvSpPr txBox="1"/>
          <p:nvPr/>
        </p:nvSpPr>
        <p:spPr>
          <a:xfrm>
            <a:off x="6634146" y="4094518"/>
            <a:ext cx="2149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데이터 수집 및 </a:t>
            </a:r>
            <a:r>
              <a:rPr lang="ko-KR" altLang="en-US" sz="1100" dirty="0" err="1"/>
              <a:t>전처리</a:t>
            </a:r>
            <a:endParaRPr lang="en-US" altLang="ko-KR" sz="1100" dirty="0"/>
          </a:p>
          <a:p>
            <a:pPr algn="ctr"/>
            <a:r>
              <a:rPr lang="ko-KR" altLang="en-US" sz="1100" dirty="0"/>
              <a:t>페이스북</a:t>
            </a:r>
            <a:r>
              <a:rPr lang="en-US" altLang="ko-KR" sz="1100" dirty="0"/>
              <a:t>, </a:t>
            </a:r>
            <a:r>
              <a:rPr lang="ko-KR" altLang="en-US" sz="1100" dirty="0"/>
              <a:t>네이버 데이터 모델링</a:t>
            </a:r>
            <a:endParaRPr lang="en-US" altLang="ko-KR" sz="11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60AA688-835A-4EE3-8328-DBFD23025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7189" y="2633672"/>
            <a:ext cx="741835" cy="7048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BF815D4-A50F-4DED-A2FA-870B12FC3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0636" y="2632471"/>
            <a:ext cx="756053" cy="64960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B191DDE-506D-4DBB-9E8F-AB56FE9E7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60479" y="2674109"/>
            <a:ext cx="738901" cy="66443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46EFC56-90F6-479A-BCDF-A62018399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71932" y="2561231"/>
            <a:ext cx="769143" cy="7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5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434723" y="4334511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1.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2.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3. </a:t>
            </a:r>
            <a:r>
              <a:rPr lang="ko-KR" altLang="en-US" b="1" dirty="0"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4.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22107" y="3681399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107" y="4430346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1FE9F8-8856-428E-AF46-2EA546385B18}"/>
              </a:ext>
            </a:extLst>
          </p:cNvPr>
          <p:cNvSpPr/>
          <p:nvPr/>
        </p:nvSpPr>
        <p:spPr>
          <a:xfrm>
            <a:off x="2434723" y="5061985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668AA-3F58-4269-8DB1-67268AAE95E6}"/>
              </a:ext>
            </a:extLst>
          </p:cNvPr>
          <p:cNvSpPr/>
          <p:nvPr/>
        </p:nvSpPr>
        <p:spPr>
          <a:xfrm>
            <a:off x="2522107" y="5157820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5.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느낀 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22" y="2825860"/>
            <a:ext cx="392297" cy="3910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9363B8-6B7D-4730-B4AC-4121DFE35811}"/>
              </a:ext>
            </a:extLst>
          </p:cNvPr>
          <p:cNvSpPr/>
          <p:nvPr/>
        </p:nvSpPr>
        <p:spPr>
          <a:xfrm>
            <a:off x="2467417" y="3639019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BB2806-F652-4F14-B452-D4AB65055AE6}"/>
              </a:ext>
            </a:extLst>
          </p:cNvPr>
          <p:cNvSpPr/>
          <p:nvPr/>
        </p:nvSpPr>
        <p:spPr>
          <a:xfrm>
            <a:off x="2434723" y="4334705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C89A42-3302-4795-AA32-0E75AB3E0548}"/>
              </a:ext>
            </a:extLst>
          </p:cNvPr>
          <p:cNvSpPr/>
          <p:nvPr/>
        </p:nvSpPr>
        <p:spPr>
          <a:xfrm>
            <a:off x="2467417" y="4377170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055F1-192B-429A-B4F3-CA0C8511B52E}"/>
              </a:ext>
            </a:extLst>
          </p:cNvPr>
          <p:cNvSpPr/>
          <p:nvPr/>
        </p:nvSpPr>
        <p:spPr>
          <a:xfrm>
            <a:off x="2434723" y="5061677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0E21D5-D949-4EA6-A8FD-E018C64000CA}"/>
              </a:ext>
            </a:extLst>
          </p:cNvPr>
          <p:cNvSpPr/>
          <p:nvPr/>
        </p:nvSpPr>
        <p:spPr>
          <a:xfrm>
            <a:off x="2467417" y="5104142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FAE8BFB-F932-463B-8243-F88BED55F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90" y="2113343"/>
            <a:ext cx="392297" cy="3910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90" y="3562642"/>
            <a:ext cx="392297" cy="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7C4BF291-F86D-47F2-A9CB-92241A2EF2A5}"/>
              </a:ext>
            </a:extLst>
          </p:cNvPr>
          <p:cNvSpPr/>
          <p:nvPr/>
        </p:nvSpPr>
        <p:spPr>
          <a:xfrm>
            <a:off x="552238" y="2197290"/>
            <a:ext cx="2217755" cy="2181624"/>
          </a:xfrm>
          <a:prstGeom prst="ellipse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FEBD78C-0C54-4DEE-A633-D637D88CD65A}"/>
              </a:ext>
            </a:extLst>
          </p:cNvPr>
          <p:cNvSpPr/>
          <p:nvPr/>
        </p:nvSpPr>
        <p:spPr>
          <a:xfrm>
            <a:off x="6257395" y="2175273"/>
            <a:ext cx="2217755" cy="2181624"/>
          </a:xfrm>
          <a:prstGeom prst="ellipse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프로젝트 수행절차 및 방법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수행과정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D7BDF836-38E7-4870-8708-F64FFB4C682B}"/>
              </a:ext>
            </a:extLst>
          </p:cNvPr>
          <p:cNvSpPr/>
          <p:nvPr/>
        </p:nvSpPr>
        <p:spPr>
          <a:xfrm>
            <a:off x="3409541" y="2199688"/>
            <a:ext cx="2217755" cy="2181624"/>
          </a:xfrm>
          <a:prstGeom prst="ellipse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356DB5-31ED-428F-96A3-55C138FB2AC4}"/>
              </a:ext>
            </a:extLst>
          </p:cNvPr>
          <p:cNvSpPr txBox="1"/>
          <p:nvPr/>
        </p:nvSpPr>
        <p:spPr>
          <a:xfrm>
            <a:off x="1105030" y="329050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도메인 학습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4A3CD2-8985-4EFB-B6A4-AF5AEEB096D6}"/>
              </a:ext>
            </a:extLst>
          </p:cNvPr>
          <p:cNvSpPr txBox="1"/>
          <p:nvPr/>
        </p:nvSpPr>
        <p:spPr>
          <a:xfrm>
            <a:off x="3482830" y="3220823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를 통한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수집 및 전처리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D83342-FC21-480D-8E5D-9E7FDD9AFD2B}"/>
              </a:ext>
            </a:extLst>
          </p:cNvPr>
          <p:cNvSpPr txBox="1"/>
          <p:nvPr/>
        </p:nvSpPr>
        <p:spPr>
          <a:xfrm>
            <a:off x="6320881" y="3225994"/>
            <a:ext cx="2105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모델링 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광고자동생성 코드 개발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E582B8F-EEB3-4451-8506-FA4B2C5E31B5}"/>
              </a:ext>
            </a:extLst>
          </p:cNvPr>
          <p:cNvSpPr/>
          <p:nvPr/>
        </p:nvSpPr>
        <p:spPr>
          <a:xfrm>
            <a:off x="2938020" y="3022325"/>
            <a:ext cx="333641" cy="387002"/>
          </a:xfrm>
          <a:prstGeom prst="rightArrow">
            <a:avLst/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6862297-BE2F-4CED-A43B-74C6E51D89B2}"/>
              </a:ext>
            </a:extLst>
          </p:cNvPr>
          <p:cNvSpPr/>
          <p:nvPr/>
        </p:nvSpPr>
        <p:spPr>
          <a:xfrm>
            <a:off x="5744239" y="3011844"/>
            <a:ext cx="333641" cy="387002"/>
          </a:xfrm>
          <a:prstGeom prst="rightArrow">
            <a:avLst/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27ABD0-D2AE-4C9D-A74F-42C6551DDB7C}"/>
              </a:ext>
            </a:extLst>
          </p:cNvPr>
          <p:cNvSpPr txBox="1"/>
          <p:nvPr/>
        </p:nvSpPr>
        <p:spPr>
          <a:xfrm>
            <a:off x="830315" y="4356897"/>
            <a:ext cx="1946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주제 선정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광고 구조 및 도메인 학습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API </a:t>
            </a:r>
            <a:r>
              <a:rPr lang="ko-KR" altLang="en-US" sz="1200" dirty="0"/>
              <a:t>정의서 작성</a:t>
            </a:r>
            <a:endParaRPr lang="en-US" altLang="ko-KR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6538A-1FFB-4FE5-A79F-FC6C53381121}"/>
              </a:ext>
            </a:extLst>
          </p:cNvPr>
          <p:cNvSpPr txBox="1"/>
          <p:nvPr/>
        </p:nvSpPr>
        <p:spPr>
          <a:xfrm>
            <a:off x="3418010" y="4356897"/>
            <a:ext cx="230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en-US" altLang="ko-KR" sz="1200" dirty="0"/>
              <a:t>API</a:t>
            </a:r>
            <a:r>
              <a:rPr lang="ko-KR" altLang="en-US" sz="1200" dirty="0"/>
              <a:t>를 통한 데이터 수집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네이버</a:t>
            </a:r>
            <a:r>
              <a:rPr lang="ko-KR" altLang="en-US" sz="1200" dirty="0"/>
              <a:t> </a:t>
            </a:r>
            <a:r>
              <a:rPr lang="en-US" altLang="ko-KR" sz="1200" dirty="0"/>
              <a:t>API</a:t>
            </a:r>
            <a:r>
              <a:rPr lang="ko-KR" altLang="en-US" sz="1200" dirty="0"/>
              <a:t>를 통한 데이터 수집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수집된 데이터 전처리</a:t>
            </a:r>
            <a:endParaRPr lang="en-US" altLang="ko-KR" sz="1200" dirty="0"/>
          </a:p>
        </p:txBody>
      </p:sp>
      <p:sp>
        <p:nvSpPr>
          <p:cNvPr id="30" name="사각형: 둥근 모서리 21">
            <a:extLst>
              <a:ext uri="{FF2B5EF4-FFF2-40B4-BE49-F238E27FC236}">
                <a16:creationId xmlns:a16="http://schemas.microsoft.com/office/drawing/2014/main" id="{743B2D91-3468-4767-91BC-D59FFBF278CF}"/>
              </a:ext>
            </a:extLst>
          </p:cNvPr>
          <p:cNvSpPr/>
          <p:nvPr/>
        </p:nvSpPr>
        <p:spPr>
          <a:xfrm>
            <a:off x="1183347" y="2705091"/>
            <a:ext cx="969241" cy="437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20BA1-4B51-4AAC-923E-694B11D345BB}"/>
              </a:ext>
            </a:extLst>
          </p:cNvPr>
          <p:cNvSpPr txBox="1"/>
          <p:nvPr/>
        </p:nvSpPr>
        <p:spPr>
          <a:xfrm>
            <a:off x="6303297" y="4356897"/>
            <a:ext cx="2374711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구글</a:t>
            </a:r>
            <a:r>
              <a:rPr lang="en-US" altLang="ko-KR" sz="1200" dirty="0"/>
              <a:t>, </a:t>
            </a:r>
            <a:r>
              <a:rPr lang="ko-KR" altLang="en-US" sz="1200" dirty="0"/>
              <a:t>네이버 광고 생성 자동화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수집된 데이터를 활용한 예측</a:t>
            </a:r>
            <a:endParaRPr lang="en-US" altLang="ko-KR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6A0F80-B5EE-4446-9692-49965F015DDC}"/>
              </a:ext>
            </a:extLst>
          </p:cNvPr>
          <p:cNvSpPr txBox="1"/>
          <p:nvPr/>
        </p:nvSpPr>
        <p:spPr>
          <a:xfrm>
            <a:off x="1330151" y="2768006"/>
            <a:ext cx="675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주차</a:t>
            </a:r>
          </a:p>
        </p:txBody>
      </p:sp>
      <p:sp>
        <p:nvSpPr>
          <p:cNvPr id="31" name="사각형: 둥근 모서리 21">
            <a:extLst>
              <a:ext uri="{FF2B5EF4-FFF2-40B4-BE49-F238E27FC236}">
                <a16:creationId xmlns:a16="http://schemas.microsoft.com/office/drawing/2014/main" id="{743B2D91-3468-4767-91BC-D59FFBF278CF}"/>
              </a:ext>
            </a:extLst>
          </p:cNvPr>
          <p:cNvSpPr/>
          <p:nvPr/>
        </p:nvSpPr>
        <p:spPr>
          <a:xfrm>
            <a:off x="3974346" y="2705091"/>
            <a:ext cx="969241" cy="437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A0F80-B5EE-4446-9692-49965F015DDC}"/>
              </a:ext>
            </a:extLst>
          </p:cNvPr>
          <p:cNvSpPr txBox="1"/>
          <p:nvPr/>
        </p:nvSpPr>
        <p:spPr>
          <a:xfrm>
            <a:off x="3974346" y="2768006"/>
            <a:ext cx="969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2-3</a:t>
            </a:r>
            <a:r>
              <a:rPr lang="ko-KR" altLang="en-US" sz="1400" b="1" dirty="0">
                <a:latin typeface="+mj-ea"/>
                <a:ea typeface="+mj-ea"/>
              </a:rPr>
              <a:t>주차</a:t>
            </a:r>
          </a:p>
        </p:txBody>
      </p:sp>
      <p:sp>
        <p:nvSpPr>
          <p:cNvPr id="33" name="사각형: 둥근 모서리 21">
            <a:extLst>
              <a:ext uri="{FF2B5EF4-FFF2-40B4-BE49-F238E27FC236}">
                <a16:creationId xmlns:a16="http://schemas.microsoft.com/office/drawing/2014/main" id="{743B2D91-3468-4767-91BC-D59FFBF278CF}"/>
              </a:ext>
            </a:extLst>
          </p:cNvPr>
          <p:cNvSpPr/>
          <p:nvPr/>
        </p:nvSpPr>
        <p:spPr>
          <a:xfrm>
            <a:off x="6870802" y="2718758"/>
            <a:ext cx="969241" cy="437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A0F80-B5EE-4446-9692-49965F015DDC}"/>
              </a:ext>
            </a:extLst>
          </p:cNvPr>
          <p:cNvSpPr txBox="1"/>
          <p:nvPr/>
        </p:nvSpPr>
        <p:spPr>
          <a:xfrm>
            <a:off x="6870802" y="2781673"/>
            <a:ext cx="969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4-5</a:t>
            </a:r>
            <a:r>
              <a:rPr lang="ko-KR" altLang="en-US" sz="1400" b="1" dirty="0">
                <a:latin typeface="+mj-ea"/>
                <a:ea typeface="+mj-ea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038468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프로젝트 수행절차 및 방법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광고 구조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네이버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C49B654-5FB9-42C9-AF92-9E345541A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088" y="1395094"/>
            <a:ext cx="1967576" cy="9837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A9F2BA-6897-4A51-B1AB-46AF8D8F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722552"/>
            <a:ext cx="63817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19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프로젝트 수행절차 및 방법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광고 구조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페이스북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BA71D5D-531A-4E14-80B7-57D074D01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398" y="1563857"/>
            <a:ext cx="2457256" cy="516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710749-B487-4DC4-9E16-71DE8EB7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66" y="2693671"/>
            <a:ext cx="79914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2800" b="1" i="0" u="none" strike="noStrike" dirty="0">
                <a:solidFill>
                  <a:schemeClr val="tx1"/>
                </a:solidFill>
                <a:effectLst/>
                <a:latin typeface="+mj-ea"/>
                <a:ea typeface="+mj-ea"/>
              </a:rPr>
              <a:t>프로젝트 수행절차 및 방법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온라인광고 용어 설명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1891B7F-7422-495B-B5CE-37F66C15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10" y="4160798"/>
            <a:ext cx="1542685" cy="15426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E3A628-36C1-4C7C-89B8-A26FAB366F65}"/>
              </a:ext>
            </a:extLst>
          </p:cNvPr>
          <p:cNvSpPr txBox="1"/>
          <p:nvPr/>
        </p:nvSpPr>
        <p:spPr>
          <a:xfrm>
            <a:off x="5871129" y="5459498"/>
            <a:ext cx="125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Spend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7EF3129-5AE4-4603-B652-F9FB87BC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53" y="3791722"/>
            <a:ext cx="1911761" cy="19117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4896C0-CC6E-4F0A-8055-F4A57D10B8A3}"/>
              </a:ext>
            </a:extLst>
          </p:cNvPr>
          <p:cNvSpPr txBox="1"/>
          <p:nvPr/>
        </p:nvSpPr>
        <p:spPr>
          <a:xfrm>
            <a:off x="1149610" y="5442938"/>
            <a:ext cx="267043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CPM</a:t>
            </a:r>
          </a:p>
          <a:p>
            <a:pPr algn="ctr"/>
            <a:r>
              <a:rPr lang="en-US" altLang="ko-KR" sz="1500" b="1" dirty="0">
                <a:latin typeface="+mj-ea"/>
                <a:ea typeface="+mj-ea"/>
              </a:rPr>
              <a:t>Cost per 1000 impressions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1195C12-A421-43B9-BFBA-5AA161DF7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4" y="1216532"/>
            <a:ext cx="2070939" cy="2201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847667-5739-44BD-9DB6-D394CBF52661}"/>
              </a:ext>
            </a:extLst>
          </p:cNvPr>
          <p:cNvSpPr txBox="1"/>
          <p:nvPr/>
        </p:nvSpPr>
        <p:spPr>
          <a:xfrm>
            <a:off x="838417" y="3047489"/>
            <a:ext cx="2268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Impressions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CE1F04C-7D41-47E3-BB93-BEB0835295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18" y="1656237"/>
            <a:ext cx="1324118" cy="132411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91F96F-8055-48E8-B749-359FFCE2E31B}"/>
              </a:ext>
            </a:extLst>
          </p:cNvPr>
          <p:cNvSpPr txBox="1"/>
          <p:nvPr/>
        </p:nvSpPr>
        <p:spPr>
          <a:xfrm>
            <a:off x="3478715" y="3051973"/>
            <a:ext cx="247199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CPC</a:t>
            </a:r>
          </a:p>
          <a:p>
            <a:pPr algn="ctr"/>
            <a:r>
              <a:rPr lang="en-US" altLang="ko-KR" sz="1500" b="1" dirty="0">
                <a:latin typeface="+mj-ea"/>
                <a:ea typeface="+mj-ea"/>
              </a:rPr>
              <a:t>Cost per click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D388DED-0565-47CF-B52C-2BE52C38C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06" y="1608579"/>
            <a:ext cx="1338025" cy="13380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8E4D848-204D-442A-BC92-1B3031B5C7F3}"/>
              </a:ext>
            </a:extLst>
          </p:cNvPr>
          <p:cNvSpPr txBox="1"/>
          <p:nvPr/>
        </p:nvSpPr>
        <p:spPr>
          <a:xfrm>
            <a:off x="5984137" y="3037669"/>
            <a:ext cx="247199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CTR</a:t>
            </a:r>
          </a:p>
          <a:p>
            <a:pPr algn="ctr"/>
            <a:r>
              <a:rPr lang="en-US" altLang="ko-KR" sz="1500" b="1" dirty="0">
                <a:latin typeface="+mj-ea"/>
                <a:ea typeface="+mj-ea"/>
              </a:rPr>
              <a:t>Clicks / Impressions</a:t>
            </a:r>
          </a:p>
        </p:txBody>
      </p:sp>
    </p:spTree>
    <p:extLst>
      <p:ext uri="{BB962C8B-B14F-4D97-AF65-F5344CB8AC3E}">
        <p14:creationId xmlns:p14="http://schemas.microsoft.com/office/powerpoint/2010/main" val="393536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1.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2.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3.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4. </a:t>
            </a:r>
            <a:r>
              <a:rPr lang="ko-KR" altLang="en-US" b="1" dirty="0"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22107" y="3681399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22107" y="4430346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1FE9F8-8856-428E-AF46-2EA546385B18}"/>
              </a:ext>
            </a:extLst>
          </p:cNvPr>
          <p:cNvSpPr/>
          <p:nvPr/>
        </p:nvSpPr>
        <p:spPr>
          <a:xfrm>
            <a:off x="2434723" y="5061985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668AA-3F58-4269-8DB1-67268AAE95E6}"/>
              </a:ext>
            </a:extLst>
          </p:cNvPr>
          <p:cNvSpPr/>
          <p:nvPr/>
        </p:nvSpPr>
        <p:spPr>
          <a:xfrm>
            <a:off x="2522107" y="5157820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5.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느낀 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22" y="2825860"/>
            <a:ext cx="392297" cy="3910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9363B8-6B7D-4730-B4AC-4121DFE35811}"/>
              </a:ext>
            </a:extLst>
          </p:cNvPr>
          <p:cNvSpPr/>
          <p:nvPr/>
        </p:nvSpPr>
        <p:spPr>
          <a:xfrm>
            <a:off x="2467417" y="3639019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C89A42-3302-4795-AA32-0E75AB3E0548}"/>
              </a:ext>
            </a:extLst>
          </p:cNvPr>
          <p:cNvSpPr/>
          <p:nvPr/>
        </p:nvSpPr>
        <p:spPr>
          <a:xfrm>
            <a:off x="2467417" y="4377170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0055F1-192B-429A-B4F3-CA0C8511B52E}"/>
              </a:ext>
            </a:extLst>
          </p:cNvPr>
          <p:cNvSpPr/>
          <p:nvPr/>
        </p:nvSpPr>
        <p:spPr>
          <a:xfrm>
            <a:off x="2434723" y="5061677"/>
            <a:ext cx="321148" cy="338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0E21D5-D949-4EA6-A8FD-E018C64000CA}"/>
              </a:ext>
            </a:extLst>
          </p:cNvPr>
          <p:cNvSpPr/>
          <p:nvPr/>
        </p:nvSpPr>
        <p:spPr>
          <a:xfrm>
            <a:off x="2467417" y="5104142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FAE8BFB-F932-463B-8243-F88BED55F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90" y="2113343"/>
            <a:ext cx="392297" cy="3910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0F71F5-B864-4C60-9779-46E3E998C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48" y="3578208"/>
            <a:ext cx="392297" cy="3910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30F71F5-B864-4C60-9779-46E3E998C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15" y="4318870"/>
            <a:ext cx="392297" cy="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전체 목표 대비 진행 상황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B20-87D7-4535-938E-459C8558776E}"/>
              </a:ext>
            </a:extLst>
          </p:cNvPr>
          <p:cNvSpPr txBox="1"/>
          <p:nvPr/>
        </p:nvSpPr>
        <p:spPr>
          <a:xfrm>
            <a:off x="6409313" y="4200719"/>
            <a:ext cx="75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D3D3D3"/>
                </a:solidFill>
              </a:rPr>
              <a:t>최적화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ADB1F-7625-4A77-9149-CDE1D3C61EC8}"/>
              </a:ext>
            </a:extLst>
          </p:cNvPr>
          <p:cNvSpPr txBox="1"/>
          <p:nvPr/>
        </p:nvSpPr>
        <p:spPr>
          <a:xfrm>
            <a:off x="1617180" y="4200719"/>
            <a:ext cx="14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클릭수</a:t>
            </a:r>
            <a:r>
              <a:rPr lang="ko-KR" altLang="en-US" sz="1400" dirty="0"/>
              <a:t> </a:t>
            </a:r>
            <a:r>
              <a:rPr lang="ko-KR" altLang="en-US" sz="1400" b="1" dirty="0"/>
              <a:t>예측</a:t>
            </a:r>
            <a:r>
              <a:rPr lang="en-US" altLang="ko-KR" sz="1400" b="1" dirty="0"/>
              <a:t>(ML)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F5F940-FC98-4547-9450-FDE30ACF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3" y="2741845"/>
            <a:ext cx="1245510" cy="1245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0440E7-1621-46C2-BBE3-A8FA81F7D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89" y="2815483"/>
            <a:ext cx="1169422" cy="11694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71E15-940F-4333-9EEC-4E8F74172195}"/>
              </a:ext>
            </a:extLst>
          </p:cNvPr>
          <p:cNvSpPr txBox="1"/>
          <p:nvPr/>
        </p:nvSpPr>
        <p:spPr>
          <a:xfrm>
            <a:off x="4210365" y="4200719"/>
            <a:ext cx="79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D3D3D3"/>
                </a:solidFill>
              </a:rPr>
              <a:t>자동화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A3665B-8D72-44B4-B463-10A10C8169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77" y="2806796"/>
            <a:ext cx="1119035" cy="11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27813" y="3740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목차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96806" y="843957"/>
            <a:ext cx="209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Table of contents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1. </a:t>
            </a:r>
            <a:r>
              <a:rPr lang="ko-KR" altLang="en-US" b="1" dirty="0"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2. </a:t>
            </a:r>
            <a:r>
              <a:rPr lang="ko-KR" altLang="en-US" b="1" dirty="0"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3. </a:t>
            </a:r>
            <a:r>
              <a:rPr lang="ko-KR" altLang="en-US" b="1" dirty="0"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4. </a:t>
            </a:r>
            <a:r>
              <a:rPr lang="ko-KR" altLang="en-US" b="1" dirty="0"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5. </a:t>
            </a:r>
            <a:r>
              <a:rPr lang="ko-KR" altLang="en-US" b="1" dirty="0">
                <a:latin typeface="+mj-ea"/>
                <a:ea typeface="+mj-ea"/>
              </a:rPr>
              <a:t>느낀 점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3109EB1-9FBD-4B9A-9021-E2FA5546D1E4}"/>
              </a:ext>
            </a:extLst>
          </p:cNvPr>
          <p:cNvGrpSpPr/>
          <p:nvPr/>
        </p:nvGrpSpPr>
        <p:grpSpPr>
          <a:xfrm>
            <a:off x="2434723" y="2115936"/>
            <a:ext cx="321148" cy="345468"/>
            <a:chOff x="2434723" y="2115936"/>
            <a:chExt cx="321148" cy="345468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BE5B913-8CA3-460F-BFDF-3AE34102F0E3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347E619-1BCC-412B-B218-5C310F6E27E4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9CA4ED9-B2E1-4537-AAC5-8FC28F3D7EC2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176DB70-591E-4386-A920-3D4075CB6FDE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00C0F37-2619-415F-A7AF-D10DE67BD643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475F7A8-8264-4E41-B5E7-645B9B187C37}"/>
              </a:ext>
            </a:extLst>
          </p:cNvPr>
          <p:cNvGrpSpPr/>
          <p:nvPr/>
        </p:nvGrpSpPr>
        <p:grpSpPr>
          <a:xfrm>
            <a:off x="2434723" y="2868732"/>
            <a:ext cx="321148" cy="345468"/>
            <a:chOff x="2434723" y="2115936"/>
            <a:chExt cx="321148" cy="34546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C6087B9-62D3-414E-823C-3AA18B6AD5AC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860CD6F-89D8-4B2C-8BFA-920A2192C6DD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5EEAA4C-FD33-4820-97AF-896E73CC0219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0F01221-3DEC-4FD2-8299-2C425EE37AF8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9D207E0-A77A-49C8-9DD4-79BA3F2AF3F2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FD6774A-AD2F-4FCB-A18A-9CE4186209C6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3E466E7-9D98-43C0-9D84-F7F39810AECD}"/>
              </a:ext>
            </a:extLst>
          </p:cNvPr>
          <p:cNvGrpSpPr/>
          <p:nvPr/>
        </p:nvGrpSpPr>
        <p:grpSpPr>
          <a:xfrm>
            <a:off x="2434723" y="3607983"/>
            <a:ext cx="321148" cy="345468"/>
            <a:chOff x="2434723" y="2115936"/>
            <a:chExt cx="321148" cy="34546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6257D4-EABC-494E-AE9B-3D84903F7E25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13DFA46-ED7D-4AEF-A02D-05B8C04D396C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7800D15-0FBA-480E-A72D-EDFF85E64A75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CED56C6-AC11-4A51-8BAD-6804E5BA22DC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6BD0922-5097-42E7-A5E2-79D9F5BB019A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58D8051-5DFB-4F9B-81A3-84DD643B7362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22865DD-C1B8-43DB-85F0-B04613A5A3AE}"/>
              </a:ext>
            </a:extLst>
          </p:cNvPr>
          <p:cNvGrpSpPr/>
          <p:nvPr/>
        </p:nvGrpSpPr>
        <p:grpSpPr>
          <a:xfrm>
            <a:off x="2434723" y="4359510"/>
            <a:ext cx="321148" cy="345468"/>
            <a:chOff x="2434723" y="2115936"/>
            <a:chExt cx="321148" cy="34546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4503996-6D7B-4972-8C46-E51E1E236B9F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B29200D-6526-47EC-B8B9-8D008F9205DC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F5FC747-6E1E-4294-94FC-8E56C936272A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353CE07-9CF7-4431-B436-0538A7F50A8F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6F38A8-2CE3-40DF-B11B-FA7EFED802F7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210A8DE-E0B4-4513-BB27-6C80EBFF194E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036B380-52EF-4867-BB98-545AE92077DC}"/>
              </a:ext>
            </a:extLst>
          </p:cNvPr>
          <p:cNvGrpSpPr/>
          <p:nvPr/>
        </p:nvGrpSpPr>
        <p:grpSpPr>
          <a:xfrm>
            <a:off x="2435019" y="5075590"/>
            <a:ext cx="321148" cy="345468"/>
            <a:chOff x="2434723" y="2115936"/>
            <a:chExt cx="321148" cy="3454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1AF6CC9-D874-472B-AF28-EE144ACC522A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D198849-1A42-49AB-9A59-087185107B22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3B86B39-925A-4104-8175-CCC5300448DC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654C8DA-17C2-4D2B-BCC0-F9197E9A4576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2015D0-DBB5-49CC-AB04-564337654C99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A39B22-3897-4AAF-A1C7-E69057F8E1EC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294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88" name="직선 연결선 16387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6389" name="직선 연결선 16388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6390" name="TextBox 16389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6391" name="TextBox 16390"/>
          <p:cNvSpPr txBox="1"/>
          <p:nvPr/>
        </p:nvSpPr>
        <p:spPr>
          <a:xfrm>
            <a:off x="1313061" y="373500"/>
            <a:ext cx="3616947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수행결과</a:t>
            </a:r>
          </a:p>
        </p:txBody>
      </p:sp>
      <p:sp>
        <p:nvSpPr>
          <p:cNvPr id="16392" name="TextBox 16391"/>
          <p:cNvSpPr txBox="1"/>
          <p:nvPr/>
        </p:nvSpPr>
        <p:spPr>
          <a:xfrm>
            <a:off x="1381349" y="843479"/>
            <a:ext cx="639470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EDA</a:t>
            </a:r>
          </a:p>
        </p:txBody>
      </p:sp>
      <p:cxnSp>
        <p:nvCxnSpPr>
          <p:cNvPr id="16393" name="직선 연결선 16392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6394" name="직선 연결선 16393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96" name="그림 163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60439" y="1275545"/>
            <a:ext cx="1281289" cy="641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6397" name="표 16396"/>
          <p:cNvGraphicFramePr/>
          <p:nvPr>
            <p:extLst>
              <p:ext uri="{D42A27DB-BD31-4B8C-83A1-F6EECF244321}">
                <p14:modId xmlns:p14="http://schemas.microsoft.com/office/powerpoint/2010/main" val="151900808"/>
              </p:ext>
            </p:extLst>
          </p:nvPr>
        </p:nvGraphicFramePr>
        <p:xfrm>
          <a:off x="5761133" y="1316651"/>
          <a:ext cx="2985992" cy="676406"/>
        </p:xfrm>
        <a:graphic>
          <a:graphicData uri="http://schemas.openxmlformats.org/drawingml/2006/table">
            <a:tbl>
              <a:tblPr firstRow="1" bandRow="1"/>
              <a:tblGrid>
                <a:gridCol w="783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2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data size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336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rows × 7 columns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Period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2021.03.31. ~ 2021.04.20 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(21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1E09628-197F-4DAC-85A7-CD4BE5F2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35" y="2079743"/>
            <a:ext cx="8567329" cy="41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88" name="직선 연결선 16387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6389" name="직선 연결선 16388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6390" name="TextBox 16389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6391" name="TextBox 16390"/>
          <p:cNvSpPr txBox="1"/>
          <p:nvPr/>
        </p:nvSpPr>
        <p:spPr>
          <a:xfrm>
            <a:off x="1313061" y="373500"/>
            <a:ext cx="3616947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수행결과</a:t>
            </a:r>
          </a:p>
        </p:txBody>
      </p:sp>
      <p:sp>
        <p:nvSpPr>
          <p:cNvPr id="16392" name="TextBox 16391"/>
          <p:cNvSpPr txBox="1"/>
          <p:nvPr/>
        </p:nvSpPr>
        <p:spPr>
          <a:xfrm>
            <a:off x="1381349" y="843479"/>
            <a:ext cx="639470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EDA</a:t>
            </a:r>
          </a:p>
        </p:txBody>
      </p:sp>
      <p:cxnSp>
        <p:nvCxnSpPr>
          <p:cNvPr id="16393" name="직선 연결선 16392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6394" name="직선 연결선 16393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6396" name="그림 163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60439" y="1275545"/>
            <a:ext cx="1281289" cy="641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6397" name="표 16396"/>
          <p:cNvGraphicFramePr/>
          <p:nvPr>
            <p:extLst>
              <p:ext uri="{D42A27DB-BD31-4B8C-83A1-F6EECF244321}">
                <p14:modId xmlns:p14="http://schemas.microsoft.com/office/powerpoint/2010/main" val="3477236325"/>
              </p:ext>
            </p:extLst>
          </p:nvPr>
        </p:nvGraphicFramePr>
        <p:xfrm>
          <a:off x="5761133" y="1316651"/>
          <a:ext cx="2985992" cy="676406"/>
        </p:xfrm>
        <a:graphic>
          <a:graphicData uri="http://schemas.openxmlformats.org/drawingml/2006/table">
            <a:tbl>
              <a:tblPr firstRow="1" bandRow="1"/>
              <a:tblGrid>
                <a:gridCol w="783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2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data size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336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rows × 7 columns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Period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2021.03.31. ~ 2021.04.20 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(21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1E09628-197F-4DAC-85A7-CD4BE5F2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34" y="2079744"/>
            <a:ext cx="8567329" cy="415010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79BF247-D90E-4C10-BB1D-11300B01278B}"/>
              </a:ext>
            </a:extLst>
          </p:cNvPr>
          <p:cNvSpPr/>
          <p:nvPr/>
        </p:nvSpPr>
        <p:spPr>
          <a:xfrm>
            <a:off x="1174307" y="3429000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71BF9F2-91F7-4F66-BADE-ECD3FE0FC63C}"/>
              </a:ext>
            </a:extLst>
          </p:cNvPr>
          <p:cNvSpPr/>
          <p:nvPr/>
        </p:nvSpPr>
        <p:spPr>
          <a:xfrm>
            <a:off x="2434992" y="3298632"/>
            <a:ext cx="277507" cy="2642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CBF99E-58E4-48CD-AB38-0E8A68BD5BD5}"/>
              </a:ext>
            </a:extLst>
          </p:cNvPr>
          <p:cNvSpPr/>
          <p:nvPr/>
        </p:nvSpPr>
        <p:spPr>
          <a:xfrm>
            <a:off x="3695676" y="3166526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31CFA17-251D-42EE-8ED5-A1B01EE44F43}"/>
              </a:ext>
            </a:extLst>
          </p:cNvPr>
          <p:cNvSpPr/>
          <p:nvPr/>
        </p:nvSpPr>
        <p:spPr>
          <a:xfrm>
            <a:off x="1174307" y="4829424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33324C1-8CD8-4E44-B1FB-C9402C021D61}"/>
              </a:ext>
            </a:extLst>
          </p:cNvPr>
          <p:cNvSpPr/>
          <p:nvPr/>
        </p:nvSpPr>
        <p:spPr>
          <a:xfrm>
            <a:off x="2798756" y="4868880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C187FB2-1ED6-43A9-B7FE-45EE8391D946}"/>
              </a:ext>
            </a:extLst>
          </p:cNvPr>
          <p:cNvSpPr/>
          <p:nvPr/>
        </p:nvSpPr>
        <p:spPr>
          <a:xfrm>
            <a:off x="3695676" y="4661905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2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88" name="직선 연결선 16387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6390" name="TextBox 16389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6391" name="TextBox 16390"/>
          <p:cNvSpPr txBox="1"/>
          <p:nvPr/>
        </p:nvSpPr>
        <p:spPr>
          <a:xfrm>
            <a:off x="1313061" y="373500"/>
            <a:ext cx="3616947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수행결과</a:t>
            </a:r>
          </a:p>
        </p:txBody>
      </p:sp>
      <p:sp>
        <p:nvSpPr>
          <p:cNvPr id="16392" name="TextBox 16391"/>
          <p:cNvSpPr txBox="1"/>
          <p:nvPr/>
        </p:nvSpPr>
        <p:spPr>
          <a:xfrm>
            <a:off x="1381350" y="843479"/>
            <a:ext cx="2552366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사용한 </a:t>
            </a:r>
            <a:r>
              <a:rPr lang="en-US" altLang="ko-KR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Modeling</a:t>
            </a: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 기법</a:t>
            </a:r>
          </a:p>
        </p:txBody>
      </p:sp>
      <p:cxnSp>
        <p:nvCxnSpPr>
          <p:cNvPr id="16393" name="직선 연결선 16392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6394" name="직선 연결선 16393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7220" r="22500"/>
          <a:stretch>
            <a:fillRect/>
          </a:stretch>
        </p:blipFill>
        <p:spPr>
          <a:xfrm>
            <a:off x="1469455" y="2193063"/>
            <a:ext cx="2017457" cy="1882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0194" y="2986418"/>
            <a:ext cx="3746704" cy="28100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84213" y="1794659"/>
            <a:ext cx="3324208" cy="1799657"/>
          </a:xfrm>
          <a:prstGeom prst="rect">
            <a:avLst/>
          </a:prstGeom>
        </p:spPr>
      </p:pic>
      <p:sp>
        <p:nvSpPr>
          <p:cNvPr id="16" name="TextBox 16403"/>
          <p:cNvSpPr txBox="1"/>
          <p:nvPr/>
        </p:nvSpPr>
        <p:spPr>
          <a:xfrm>
            <a:off x="1534616" y="4075789"/>
            <a:ext cx="1887133" cy="6312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500" b="1" dirty="0">
                <a:solidFill>
                  <a:srgbClr val="073265"/>
                </a:solidFill>
                <a:latin typeface="맑은 고딕"/>
                <a:ea typeface="맑은 고딕"/>
              </a:rPr>
              <a:t>Prophet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245903" y="1506405"/>
            <a:ext cx="0" cy="4244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/>
          <p:cNvSpPr txBox="1"/>
          <p:nvPr/>
        </p:nvSpPr>
        <p:spPr>
          <a:xfrm>
            <a:off x="1793116" y="5342103"/>
            <a:ext cx="162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dirty="0" err="1"/>
              <a:t>시계열</a:t>
            </a:r>
            <a:r>
              <a:rPr lang="ko-KR" altLang="en-US" dirty="0"/>
              <a:t> 모델</a:t>
            </a:r>
          </a:p>
        </p:txBody>
      </p:sp>
      <p:sp>
        <p:nvSpPr>
          <p:cNvPr id="19" name="TextBox 14"/>
          <p:cNvSpPr txBox="1"/>
          <p:nvPr/>
        </p:nvSpPr>
        <p:spPr>
          <a:xfrm>
            <a:off x="5114831" y="5305032"/>
            <a:ext cx="2700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dirty="0"/>
              <a:t>Decision Tree </a:t>
            </a:r>
            <a:r>
              <a:rPr lang="ko-KR" altLang="en-US" dirty="0"/>
              <a:t>계열 모델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</p:spTree>
    <p:extLst>
      <p:ext uri="{BB962C8B-B14F-4D97-AF65-F5344CB8AC3E}">
        <p14:creationId xmlns:p14="http://schemas.microsoft.com/office/powerpoint/2010/main" val="35465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2" name="직선 연결선 17411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3" name="직선 연결선 17412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414" name="TextBox 17413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7415" name="TextBox 17414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sp>
        <p:nvSpPr>
          <p:cNvPr id="17416" name="TextBox 17415"/>
          <p:cNvSpPr txBox="1"/>
          <p:nvPr/>
        </p:nvSpPr>
        <p:spPr>
          <a:xfrm>
            <a:off x="1381349" y="843479"/>
            <a:ext cx="1234698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Modeling</a:t>
            </a:r>
            <a:endParaRPr lang="ko-KR" altLang="en-US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cxnSp>
        <p:nvCxnSpPr>
          <p:cNvPr id="17417" name="직선 연결선 17416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8" name="직선 연결선 17417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424" name="TextBox 17423"/>
          <p:cNvSpPr txBox="1"/>
          <p:nvPr/>
        </p:nvSpPr>
        <p:spPr>
          <a:xfrm>
            <a:off x="2651449" y="1844030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r>
              <a:rPr lang="ko-KR" altLang="en-US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5" name="TextBox 17424"/>
          <p:cNvSpPr txBox="1"/>
          <p:nvPr/>
        </p:nvSpPr>
        <p:spPr>
          <a:xfrm>
            <a:off x="4879873" y="1844030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lang="ko-KR" altLang="en-US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6" name="TextBox 17425"/>
          <p:cNvSpPr txBox="1"/>
          <p:nvPr/>
        </p:nvSpPr>
        <p:spPr>
          <a:xfrm>
            <a:off x="7239618" y="1838624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r>
              <a:rPr lang="ko-KR" altLang="en-US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7" name="TextBox 17426"/>
          <p:cNvSpPr txBox="1"/>
          <p:nvPr/>
        </p:nvSpPr>
        <p:spPr>
          <a:xfrm>
            <a:off x="424614" y="2593592"/>
            <a:ext cx="1463161" cy="307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RandomForest</a:t>
            </a:r>
            <a:endParaRPr lang="en-US" altLang="ko-KR" sz="14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28" name="TextBox 17427"/>
          <p:cNvSpPr txBox="1"/>
          <p:nvPr/>
        </p:nvSpPr>
        <p:spPr>
          <a:xfrm>
            <a:off x="644143" y="5533396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Prophet</a:t>
            </a:r>
          </a:p>
        </p:txBody>
      </p:sp>
      <p:sp>
        <p:nvSpPr>
          <p:cNvPr id="17429" name="TextBox 17428"/>
          <p:cNvSpPr txBox="1"/>
          <p:nvPr/>
        </p:nvSpPr>
        <p:spPr>
          <a:xfrm>
            <a:off x="613251" y="4165622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XGBoost</a:t>
            </a:r>
            <a:endParaRPr lang="en-US" altLang="ko-KR" sz="14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8" name="TextBox 17447"/>
          <p:cNvSpPr txBox="1"/>
          <p:nvPr/>
        </p:nvSpPr>
        <p:spPr>
          <a:xfrm>
            <a:off x="4515887" y="1264793"/>
            <a:ext cx="4441142" cy="5232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총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21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 중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18/16/14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데이터를 훈련하여 마지막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3/5/7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데이터를 예측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60439" y="1275545"/>
            <a:ext cx="1281289" cy="641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9" name="그림 1744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897441" y="3651256"/>
            <a:ext cx="1849911" cy="1349808"/>
          </a:xfrm>
          <a:prstGeom prst="rect">
            <a:avLst/>
          </a:prstGeom>
        </p:spPr>
      </p:pic>
      <p:pic>
        <p:nvPicPr>
          <p:cNvPr id="17450" name="그림 1744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203421" y="3618604"/>
            <a:ext cx="1849911" cy="1349808"/>
          </a:xfrm>
          <a:prstGeom prst="rect">
            <a:avLst/>
          </a:prstGeom>
        </p:spPr>
      </p:pic>
      <p:pic>
        <p:nvPicPr>
          <p:cNvPr id="17451" name="그림 17450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509401" y="3581352"/>
            <a:ext cx="1849911" cy="1349808"/>
          </a:xfrm>
          <a:prstGeom prst="rect">
            <a:avLst/>
          </a:prstGeom>
        </p:spPr>
      </p:pic>
      <p:pic>
        <p:nvPicPr>
          <p:cNvPr id="17452" name="그림 1745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905217" y="2146714"/>
            <a:ext cx="1849911" cy="1349808"/>
          </a:xfrm>
          <a:prstGeom prst="rect">
            <a:avLst/>
          </a:prstGeom>
        </p:spPr>
      </p:pic>
      <p:pic>
        <p:nvPicPr>
          <p:cNvPr id="17453" name="그림 17452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4203420" y="2150475"/>
            <a:ext cx="1849911" cy="1349808"/>
          </a:xfrm>
          <a:prstGeom prst="rect">
            <a:avLst/>
          </a:prstGeom>
        </p:spPr>
      </p:pic>
      <p:pic>
        <p:nvPicPr>
          <p:cNvPr id="17454" name="그림 1745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509401" y="2130386"/>
            <a:ext cx="1849911" cy="1349808"/>
          </a:xfrm>
          <a:prstGeom prst="rect">
            <a:avLst/>
          </a:prstGeom>
        </p:spPr>
      </p:pic>
      <p:pic>
        <p:nvPicPr>
          <p:cNvPr id="17455" name="그림 17454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921891" y="5105697"/>
            <a:ext cx="1849911" cy="1349808"/>
          </a:xfrm>
          <a:prstGeom prst="rect">
            <a:avLst/>
          </a:prstGeom>
        </p:spPr>
      </p:pic>
      <p:pic>
        <p:nvPicPr>
          <p:cNvPr id="17456" name="그림 17455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4212732" y="5086733"/>
            <a:ext cx="1849911" cy="1349808"/>
          </a:xfrm>
          <a:prstGeom prst="rect">
            <a:avLst/>
          </a:prstGeom>
        </p:spPr>
      </p:pic>
      <p:pic>
        <p:nvPicPr>
          <p:cNvPr id="17457" name="그림 17456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6520250" y="5105697"/>
            <a:ext cx="1849911" cy="134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2" name="직선 연결선 17411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3" name="직선 연결선 17412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414" name="TextBox 17413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7415" name="TextBox 17414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cxnSp>
        <p:nvCxnSpPr>
          <p:cNvPr id="17417" name="직선 연결선 17416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8" name="직선 연결선 17417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aphicFrame>
        <p:nvGraphicFramePr>
          <p:cNvPr id="17423" name="표 17422"/>
          <p:cNvGraphicFramePr/>
          <p:nvPr>
            <p:extLst>
              <p:ext uri="{D42A27DB-BD31-4B8C-83A1-F6EECF244321}">
                <p14:modId xmlns:p14="http://schemas.microsoft.com/office/powerpoint/2010/main" val="3826847074"/>
              </p:ext>
            </p:extLst>
          </p:nvPr>
        </p:nvGraphicFramePr>
        <p:xfrm>
          <a:off x="2217903" y="5090381"/>
          <a:ext cx="4420457" cy="733584"/>
        </p:xfrm>
        <a:graphic>
          <a:graphicData uri="http://schemas.openxmlformats.org/drawingml/2006/table">
            <a:tbl>
              <a:tblPr firstRow="1" bandRow="1"/>
              <a:tblGrid>
                <a:gridCol w="787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9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Prophet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RandomForest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XGBoost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92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MAE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800" b="1" i="0" baseline="0">
                          <a:solidFill>
                            <a:schemeClr val="tx1"/>
                          </a:solidFill>
                          <a:latin typeface="Calibri"/>
                          <a:ea typeface="맑은 고딕"/>
                        </a:rPr>
                        <a:t>2.123</a:t>
                      </a: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3.034</a:t>
                      </a: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3.474</a:t>
                      </a: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7425" name="그림 17424"/>
          <p:cNvPicPr>
            <a:picLocks noChangeAspect="1"/>
          </p:cNvPicPr>
          <p:nvPr/>
        </p:nvPicPr>
        <p:blipFill rotWithShape="1">
          <a:blip r:embed="rId3"/>
          <a:srcRect l="82" t="3043" r="82" b="3043"/>
          <a:stretch/>
        </p:blipFill>
        <p:spPr>
          <a:xfrm>
            <a:off x="424469" y="2593988"/>
            <a:ext cx="2422438" cy="1656630"/>
          </a:xfrm>
          <a:prstGeom prst="rect">
            <a:avLst/>
          </a:prstGeom>
        </p:spPr>
      </p:pic>
      <p:pic>
        <p:nvPicPr>
          <p:cNvPr id="17426" name="그림 17425"/>
          <p:cNvPicPr>
            <a:picLocks noChangeAspect="1"/>
          </p:cNvPicPr>
          <p:nvPr/>
        </p:nvPicPr>
        <p:blipFill rotWithShape="1">
          <a:blip r:embed="rId4"/>
          <a:srcRect l="1422" r="1422"/>
          <a:stretch/>
        </p:blipFill>
        <p:spPr>
          <a:xfrm>
            <a:off x="3287013" y="2546460"/>
            <a:ext cx="2357365" cy="1765078"/>
          </a:xfrm>
          <a:prstGeom prst="rect">
            <a:avLst/>
          </a:prstGeom>
        </p:spPr>
      </p:pic>
      <p:pic>
        <p:nvPicPr>
          <p:cNvPr id="17427" name="그림 174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83005" y="2546459"/>
            <a:ext cx="2425396" cy="17650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E2C374-32DF-48A7-9923-0CB4680BB8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60439" y="1275545"/>
            <a:ext cx="1281289" cy="641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43A32B-8750-4968-BC5E-33CAB5F0E981}"/>
              </a:ext>
            </a:extLst>
          </p:cNvPr>
          <p:cNvSpPr txBox="1"/>
          <p:nvPr/>
        </p:nvSpPr>
        <p:spPr>
          <a:xfrm>
            <a:off x="1381349" y="843479"/>
            <a:ext cx="1234698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Modeling</a:t>
            </a:r>
            <a:endParaRPr lang="ko-KR" altLang="en-US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9D7CC9D3-84A3-43B9-A7D3-082ED32228FC}"/>
              </a:ext>
            </a:extLst>
          </p:cNvPr>
          <p:cNvSpPr txBox="1"/>
          <p:nvPr/>
        </p:nvSpPr>
        <p:spPr>
          <a:xfrm>
            <a:off x="7230888" y="1706033"/>
            <a:ext cx="167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sz="1200" dirty="0"/>
              <a:t>Expected = </a:t>
            </a:r>
            <a:r>
              <a:rPr lang="ko-KR" altLang="en-US" sz="1200" dirty="0"/>
              <a:t>실제 값</a:t>
            </a:r>
            <a:endParaRPr lang="en-US" altLang="ko-KR" sz="1200" dirty="0"/>
          </a:p>
          <a:p>
            <a:pPr lvl="0">
              <a:defRPr/>
            </a:pPr>
            <a:endParaRPr lang="en-US" altLang="ko-KR" sz="1200" dirty="0"/>
          </a:p>
          <a:p>
            <a:pPr lvl="0">
              <a:defRPr/>
            </a:pPr>
            <a:r>
              <a:rPr lang="en-US" altLang="ko-KR" sz="1200" dirty="0"/>
              <a:t>Predicted = </a:t>
            </a:r>
            <a:r>
              <a:rPr lang="ko-KR" altLang="en-US" sz="1200" dirty="0"/>
              <a:t>예측 값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09CD3802-5B09-46F2-A200-896A0B4647ED}"/>
              </a:ext>
            </a:extLst>
          </p:cNvPr>
          <p:cNvSpPr txBox="1"/>
          <p:nvPr/>
        </p:nvSpPr>
        <p:spPr>
          <a:xfrm>
            <a:off x="3431990" y="1819694"/>
            <a:ext cx="242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dirty="0"/>
              <a:t>16</a:t>
            </a:r>
            <a:r>
              <a:rPr lang="ko-KR" altLang="en-US" dirty="0"/>
              <a:t>일 훈련 </a:t>
            </a:r>
            <a:r>
              <a:rPr lang="en-US" altLang="ko-KR" dirty="0"/>
              <a:t>/ 5</a:t>
            </a:r>
            <a:r>
              <a:rPr lang="ko-KR" altLang="en-US" dirty="0"/>
              <a:t>일 예측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0A05CAB-896F-47CD-83AC-BC0A775DBB19}"/>
              </a:ext>
            </a:extLst>
          </p:cNvPr>
          <p:cNvSpPr/>
          <p:nvPr/>
        </p:nvSpPr>
        <p:spPr>
          <a:xfrm>
            <a:off x="7090503" y="1767566"/>
            <a:ext cx="144856" cy="15390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C90FFB-CFE4-44BD-BA48-B188E6807E86}"/>
              </a:ext>
            </a:extLst>
          </p:cNvPr>
          <p:cNvSpPr/>
          <p:nvPr/>
        </p:nvSpPr>
        <p:spPr>
          <a:xfrm>
            <a:off x="7090503" y="2120649"/>
            <a:ext cx="144856" cy="1539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6" name="직선 연결선 18435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437" name="직선 연결선 18436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8438" name="TextBox 18437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8439" name="TextBox 18438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sp>
        <p:nvSpPr>
          <p:cNvPr id="18440" name="TextBox 18439"/>
          <p:cNvSpPr txBox="1"/>
          <p:nvPr/>
        </p:nvSpPr>
        <p:spPr>
          <a:xfrm>
            <a:off x="1381349" y="843479"/>
            <a:ext cx="639470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EDA</a:t>
            </a:r>
          </a:p>
        </p:txBody>
      </p:sp>
      <p:cxnSp>
        <p:nvCxnSpPr>
          <p:cNvPr id="18441" name="직선 연결선 18440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442" name="직선 연결선 18441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8444" name="그림 1844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45139" y="1329371"/>
            <a:ext cx="1584595" cy="333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8445" name="표 18444"/>
          <p:cNvGraphicFramePr/>
          <p:nvPr>
            <p:extLst>
              <p:ext uri="{D42A27DB-BD31-4B8C-83A1-F6EECF244321}">
                <p14:modId xmlns:p14="http://schemas.microsoft.com/office/powerpoint/2010/main" val="594615303"/>
              </p:ext>
            </p:extLst>
          </p:nvPr>
        </p:nvGraphicFramePr>
        <p:xfrm>
          <a:off x="5774223" y="1329371"/>
          <a:ext cx="2979207" cy="676406"/>
        </p:xfrm>
        <a:graphic>
          <a:graphicData uri="http://schemas.openxmlformats.org/drawingml/2006/table">
            <a:tbl>
              <a:tblPr firstRow="1" bandRow="1"/>
              <a:tblGrid>
                <a:gridCol w="787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data size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27503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rows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× 102 </a:t>
                      </a:r>
                      <a:r>
                        <a:rPr kumimoji="0" lang="ko-KR" altLang="en-US" sz="10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columns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Period</a:t>
                      </a:r>
                      <a:endParaRPr kumimoji="0" lang="ko-KR" altLang="en-US" sz="10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2021.02.08. ~ 2021.03.30 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(51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0" y="2187331"/>
            <a:ext cx="836295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8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6" name="직선 연결선 18435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437" name="직선 연결선 18436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8438" name="TextBox 18437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8439" name="TextBox 18438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sp>
        <p:nvSpPr>
          <p:cNvPr id="18440" name="TextBox 18439"/>
          <p:cNvSpPr txBox="1"/>
          <p:nvPr/>
        </p:nvSpPr>
        <p:spPr>
          <a:xfrm>
            <a:off x="1381349" y="843479"/>
            <a:ext cx="639470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EDA</a:t>
            </a:r>
          </a:p>
        </p:txBody>
      </p:sp>
      <p:cxnSp>
        <p:nvCxnSpPr>
          <p:cNvPr id="18441" name="직선 연결선 18440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8442" name="직선 연결선 18441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18444" name="그림 1844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45139" y="1329371"/>
            <a:ext cx="1584595" cy="333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8445" name="표 18444"/>
          <p:cNvGraphicFramePr/>
          <p:nvPr/>
        </p:nvGraphicFramePr>
        <p:xfrm>
          <a:off x="5774223" y="1329371"/>
          <a:ext cx="2979207" cy="676406"/>
        </p:xfrm>
        <a:graphic>
          <a:graphicData uri="http://schemas.openxmlformats.org/drawingml/2006/table">
            <a:tbl>
              <a:tblPr firstRow="1" bandRow="1"/>
              <a:tblGrid>
                <a:gridCol w="787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data size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27503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rows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× 102 </a:t>
                      </a:r>
                      <a:r>
                        <a:rPr kumimoji="0" lang="ko-KR" altLang="en-US" sz="10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columns</a:t>
                      </a:r>
                      <a:endParaRPr kumimoji="0" lang="ko-KR" altLang="en-US" sz="10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03"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Period</a:t>
                      </a:r>
                      <a:endParaRPr kumimoji="0" lang="ko-KR" altLang="en-US" sz="10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61920" algn="just" defTabSz="1028836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2021.02.08. ~ 2021.03.30 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(51</a:t>
                      </a:r>
                      <a:r>
                        <a:rPr kumimoji="0" lang="ko-KR" altLang="en-US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kumimoji="0" lang="en-US" altLang="ko-KR" sz="10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91472" marR="91472" marT="45736" marB="45736" anchor="ctr">
                    <a:lnL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418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0" y="2187331"/>
            <a:ext cx="836295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D664D3E-5387-46AE-AC92-AC4E9F812F9E}"/>
              </a:ext>
            </a:extLst>
          </p:cNvPr>
          <p:cNvSpPr/>
          <p:nvPr/>
        </p:nvSpPr>
        <p:spPr>
          <a:xfrm>
            <a:off x="1653417" y="3183855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2906EB-D817-482B-B66F-D53359FF94B0}"/>
              </a:ext>
            </a:extLst>
          </p:cNvPr>
          <p:cNvSpPr/>
          <p:nvPr/>
        </p:nvSpPr>
        <p:spPr>
          <a:xfrm>
            <a:off x="2115778" y="3146682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3687C5-C69B-48E8-83B8-30D76E134EB5}"/>
              </a:ext>
            </a:extLst>
          </p:cNvPr>
          <p:cNvSpPr/>
          <p:nvPr/>
        </p:nvSpPr>
        <p:spPr>
          <a:xfrm>
            <a:off x="3046053" y="3555749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627AFD-477A-4607-B15B-5BC9D17425A1}"/>
              </a:ext>
            </a:extLst>
          </p:cNvPr>
          <p:cNvSpPr/>
          <p:nvPr/>
        </p:nvSpPr>
        <p:spPr>
          <a:xfrm>
            <a:off x="2554351" y="3501679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E68567-4A83-427B-B8A8-02EA377751F9}"/>
              </a:ext>
            </a:extLst>
          </p:cNvPr>
          <p:cNvSpPr/>
          <p:nvPr/>
        </p:nvSpPr>
        <p:spPr>
          <a:xfrm>
            <a:off x="1599098" y="4792243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5D455D-AF5D-4A10-931D-877F8910896F}"/>
              </a:ext>
            </a:extLst>
          </p:cNvPr>
          <p:cNvSpPr/>
          <p:nvPr/>
        </p:nvSpPr>
        <p:spPr>
          <a:xfrm>
            <a:off x="2186314" y="4816027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3320754-EC36-4101-9E77-2F4ACF02D050}"/>
              </a:ext>
            </a:extLst>
          </p:cNvPr>
          <p:cNvSpPr/>
          <p:nvPr/>
        </p:nvSpPr>
        <p:spPr>
          <a:xfrm>
            <a:off x="2655171" y="5472691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D6E74EA-9202-4821-A565-A124F02718CB}"/>
              </a:ext>
            </a:extLst>
          </p:cNvPr>
          <p:cNvSpPr/>
          <p:nvPr/>
        </p:nvSpPr>
        <p:spPr>
          <a:xfrm>
            <a:off x="3108478" y="5526761"/>
            <a:ext cx="277507" cy="264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2" name="직선 연결선 17411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3" name="직선 연결선 17412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414" name="TextBox 17413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7415" name="TextBox 17414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sp>
        <p:nvSpPr>
          <p:cNvPr id="17416" name="TextBox 17415"/>
          <p:cNvSpPr txBox="1"/>
          <p:nvPr/>
        </p:nvSpPr>
        <p:spPr>
          <a:xfrm>
            <a:off x="1381349" y="843479"/>
            <a:ext cx="1234698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Modeling</a:t>
            </a:r>
          </a:p>
        </p:txBody>
      </p:sp>
      <p:cxnSp>
        <p:nvCxnSpPr>
          <p:cNvPr id="17417" name="직선 연결선 17416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7418" name="직선 연결선 17417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7424" name="TextBox 17423"/>
          <p:cNvSpPr txBox="1"/>
          <p:nvPr/>
        </p:nvSpPr>
        <p:spPr>
          <a:xfrm>
            <a:off x="3258793" y="1861425"/>
            <a:ext cx="585668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12</a:t>
            </a:r>
            <a:r>
              <a:rPr lang="ko-KR" altLang="en-US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5" name="TextBox 17424"/>
          <p:cNvSpPr txBox="1"/>
          <p:nvPr/>
        </p:nvSpPr>
        <p:spPr>
          <a:xfrm>
            <a:off x="5326210" y="1861425"/>
            <a:ext cx="585668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15</a:t>
            </a:r>
            <a:r>
              <a:rPr lang="ko-KR" altLang="en-US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6" name="TextBox 17425"/>
          <p:cNvSpPr txBox="1"/>
          <p:nvPr/>
        </p:nvSpPr>
        <p:spPr>
          <a:xfrm>
            <a:off x="7393627" y="1829434"/>
            <a:ext cx="585668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18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</a:t>
            </a:r>
          </a:p>
        </p:txBody>
      </p:sp>
      <p:sp>
        <p:nvSpPr>
          <p:cNvPr id="17427" name="TextBox 17426"/>
          <p:cNvSpPr txBox="1"/>
          <p:nvPr/>
        </p:nvSpPr>
        <p:spPr>
          <a:xfrm>
            <a:off x="575699" y="2670199"/>
            <a:ext cx="1463161" cy="3078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RandomForest</a:t>
            </a:r>
          </a:p>
        </p:txBody>
      </p:sp>
      <p:sp>
        <p:nvSpPr>
          <p:cNvPr id="17428" name="TextBox 17427"/>
          <p:cNvSpPr txBox="1"/>
          <p:nvPr/>
        </p:nvSpPr>
        <p:spPr>
          <a:xfrm>
            <a:off x="847074" y="5502750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Prophet</a:t>
            </a:r>
          </a:p>
        </p:txBody>
      </p:sp>
      <p:sp>
        <p:nvSpPr>
          <p:cNvPr id="17429" name="TextBox 17428"/>
          <p:cNvSpPr txBox="1"/>
          <p:nvPr/>
        </p:nvSpPr>
        <p:spPr>
          <a:xfrm>
            <a:off x="795228" y="4166441"/>
            <a:ext cx="1024105" cy="3078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dirty="0" err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XGBoost</a:t>
            </a:r>
            <a:endParaRPr lang="en-US" altLang="ko-KR" sz="1400" b="1" dirty="0">
              <a:solidFill>
                <a:srgbClr val="80808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60" name="TextBox 17459"/>
          <p:cNvSpPr txBox="1"/>
          <p:nvPr/>
        </p:nvSpPr>
        <p:spPr>
          <a:xfrm>
            <a:off x="4571955" y="1271434"/>
            <a:ext cx="4251025" cy="5232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총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51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 중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39/36/33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데이터를 훈련하여 마지막 </a:t>
            </a:r>
            <a:r>
              <a:rPr lang="en-US" altLang="ko-KR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12/15/18</a:t>
            </a:r>
            <a:r>
              <a:rPr lang="ko-KR" altLang="en-US" sz="1400" b="1" dirty="0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일 데이터를 예측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45139" y="1329371"/>
            <a:ext cx="1584595" cy="333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61" name="그림 174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83640" y="2325895"/>
            <a:ext cx="1854000" cy="1349245"/>
          </a:xfrm>
          <a:prstGeom prst="rect">
            <a:avLst/>
          </a:prstGeom>
        </p:spPr>
      </p:pic>
      <p:pic>
        <p:nvPicPr>
          <p:cNvPr id="17462" name="그림 1746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5766" y="2304145"/>
            <a:ext cx="1855036" cy="1350000"/>
          </a:xfrm>
          <a:prstGeom prst="rect">
            <a:avLst/>
          </a:prstGeom>
        </p:spPr>
      </p:pic>
      <p:pic>
        <p:nvPicPr>
          <p:cNvPr id="17463" name="그림 17462"/>
          <p:cNvPicPr preferRelativeResize="0">
            <a:picLocks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61831" y="2304145"/>
            <a:ext cx="1850400" cy="1350000"/>
          </a:xfrm>
          <a:prstGeom prst="rect">
            <a:avLst/>
          </a:prstGeom>
        </p:spPr>
      </p:pic>
      <p:pic>
        <p:nvPicPr>
          <p:cNvPr id="17464" name="그림 17463"/>
          <p:cNvPicPr preferRelativeResize="0">
            <a:picLocks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92294" y="3703617"/>
            <a:ext cx="1854000" cy="1350000"/>
          </a:xfrm>
          <a:prstGeom prst="rect">
            <a:avLst/>
          </a:prstGeom>
        </p:spPr>
      </p:pic>
      <p:pic>
        <p:nvPicPr>
          <p:cNvPr id="17465" name="그림 1746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15544" y="3710817"/>
            <a:ext cx="1855036" cy="1350000"/>
          </a:xfrm>
          <a:prstGeom prst="rect">
            <a:avLst/>
          </a:prstGeom>
        </p:spPr>
      </p:pic>
      <p:pic>
        <p:nvPicPr>
          <p:cNvPr id="17466" name="그림 1746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1261" y="3714003"/>
            <a:ext cx="1850400" cy="1329228"/>
          </a:xfrm>
          <a:prstGeom prst="rect">
            <a:avLst/>
          </a:prstGeom>
        </p:spPr>
      </p:pic>
      <p:pic>
        <p:nvPicPr>
          <p:cNvPr id="17467" name="그림 17466"/>
          <p:cNvPicPr preferRelativeResize="0">
            <a:picLocks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92294" y="5098909"/>
            <a:ext cx="1855036" cy="1350000"/>
          </a:xfrm>
          <a:prstGeom prst="rect">
            <a:avLst/>
          </a:prstGeom>
        </p:spPr>
      </p:pic>
      <p:pic>
        <p:nvPicPr>
          <p:cNvPr id="17468" name="그림 1746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15545" y="5127556"/>
            <a:ext cx="1855037" cy="1350000"/>
          </a:xfrm>
          <a:prstGeom prst="rect">
            <a:avLst/>
          </a:prstGeom>
        </p:spPr>
      </p:pic>
      <p:pic>
        <p:nvPicPr>
          <p:cNvPr id="17469" name="그림 1746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761261" y="5149438"/>
            <a:ext cx="1850400" cy="1322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60" name="직선 연결선 19459"/>
          <p:cNvCxnSpPr/>
          <p:nvPr/>
        </p:nvCxnSpPr>
        <p:spPr>
          <a:xfrm>
            <a:off x="1" y="216318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9461" name="직선 연결선 19460"/>
          <p:cNvCxnSpPr/>
          <p:nvPr/>
        </p:nvCxnSpPr>
        <p:spPr>
          <a:xfrm>
            <a:off x="1" y="6645157"/>
            <a:ext cx="9143908" cy="0"/>
          </a:xfrm>
          <a:prstGeom prst="line">
            <a:avLst/>
          </a:prstGeom>
          <a:ln w="28634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9462" name="TextBox 19461"/>
          <p:cNvSpPr txBox="1"/>
          <p:nvPr/>
        </p:nvSpPr>
        <p:spPr>
          <a:xfrm>
            <a:off x="781159" y="398"/>
            <a:ext cx="131831" cy="1328973"/>
          </a:xfrm>
          <a:prstGeom prst="rect">
            <a:avLst/>
          </a:prstGeom>
          <a:solidFill>
            <a:srgbClr val="262626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noAutofit/>
          </a:bodyPr>
          <a:lstStyle/>
          <a:p>
            <a:pPr latinLnBrk="1">
              <a:spcBef>
                <a:spcPct val="30000"/>
              </a:spcBef>
              <a:spcAft>
                <a:spcPct val="0"/>
              </a:spcAft>
              <a:defRPr/>
            </a:pPr>
            <a:endParaRPr kumimoji="1" lang="en-US" altLang="en-US" sz="1200">
              <a:latin typeface="Arial"/>
            </a:endParaRPr>
          </a:p>
        </p:txBody>
      </p:sp>
      <p:sp>
        <p:nvSpPr>
          <p:cNvPr id="19463" name="TextBox 19462"/>
          <p:cNvSpPr txBox="1"/>
          <p:nvPr/>
        </p:nvSpPr>
        <p:spPr>
          <a:xfrm>
            <a:off x="1313061" y="373500"/>
            <a:ext cx="4944302" cy="5239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</a:t>
            </a:r>
            <a:r>
              <a:rPr lang="ko-KR" altLang="en-US" sz="2801" b="1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프로젝트 수행절차 및 방법</a:t>
            </a:r>
          </a:p>
        </p:txBody>
      </p:sp>
      <p:sp>
        <p:nvSpPr>
          <p:cNvPr id="19464" name="TextBox 19463"/>
          <p:cNvSpPr txBox="1"/>
          <p:nvPr/>
        </p:nvSpPr>
        <p:spPr>
          <a:xfrm>
            <a:off x="1381349" y="843479"/>
            <a:ext cx="1234698" cy="3693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72" tIns="45736" rIns="91472" bIns="45736" anchor="t">
            <a:spAutoFit/>
          </a:bodyPr>
          <a:lstStyle/>
          <a:p>
            <a:pPr defTabSz="102914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>
                <a:solidFill>
                  <a:srgbClr val="808080">
                    <a:alpha val="100000"/>
                  </a:srgbClr>
                </a:solidFill>
                <a:latin typeface="맑은 고딕"/>
                <a:ea typeface="맑은 고딕"/>
              </a:rPr>
              <a:t>Modeling</a:t>
            </a:r>
          </a:p>
        </p:txBody>
      </p:sp>
      <p:cxnSp>
        <p:nvCxnSpPr>
          <p:cNvPr id="19465" name="직선 연결선 19464"/>
          <p:cNvCxnSpPr/>
          <p:nvPr/>
        </p:nvCxnSpPr>
        <p:spPr>
          <a:xfrm>
            <a:off x="157181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19466" name="직선 연결선 19465"/>
          <p:cNvCxnSpPr/>
          <p:nvPr/>
        </p:nvCxnSpPr>
        <p:spPr>
          <a:xfrm>
            <a:off x="8947028" y="398"/>
            <a:ext cx="0" cy="6857554"/>
          </a:xfrm>
          <a:prstGeom prst="line">
            <a:avLst/>
          </a:prstGeom>
          <a:ln w="2863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aphicFrame>
        <p:nvGraphicFramePr>
          <p:cNvPr id="19471" name="표 19470"/>
          <p:cNvGraphicFramePr/>
          <p:nvPr>
            <p:extLst>
              <p:ext uri="{D42A27DB-BD31-4B8C-83A1-F6EECF244321}">
                <p14:modId xmlns:p14="http://schemas.microsoft.com/office/powerpoint/2010/main" val="1708714195"/>
              </p:ext>
            </p:extLst>
          </p:nvPr>
        </p:nvGraphicFramePr>
        <p:xfrm>
          <a:off x="2396177" y="4806388"/>
          <a:ext cx="4420328" cy="733584"/>
        </p:xfrm>
        <a:graphic>
          <a:graphicData uri="http://schemas.openxmlformats.org/drawingml/2006/table">
            <a:tbl>
              <a:tblPr firstRow="1" bandRow="1"/>
              <a:tblGrid>
                <a:gridCol w="787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9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Prophet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RandomForest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XGBoost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92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MAE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36.638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23.154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맑은 고딕"/>
                        </a:rPr>
                        <a:t>21.955</a:t>
                      </a:r>
                      <a:endParaRPr kumimoji="0" lang="ko-KR" altLang="en-US" sz="1800" b="1" i="0" dirty="0">
                        <a:solidFill>
                          <a:srgbClr val="FF0000">
                            <a:alpha val="100000"/>
                          </a:srgbClr>
                        </a:solidFill>
                        <a:latin typeface="Calibri"/>
                        <a:ea typeface="맑은 고딕"/>
                      </a:endParaRPr>
                    </a:p>
                  </a:txBody>
                  <a:tcPr marL="91472" marR="91472" marT="45736" marB="45736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045139" y="1329371"/>
            <a:ext cx="1584595" cy="333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72" name="그림 19471"/>
          <p:cNvPicPr>
            <a:picLocks noChangeAspect="1"/>
          </p:cNvPicPr>
          <p:nvPr/>
        </p:nvPicPr>
        <p:blipFill rotWithShape="1">
          <a:blip r:embed="rId4"/>
          <a:srcRect l="-388" t="-440" r="-388" b="-440"/>
          <a:stretch/>
        </p:blipFill>
        <p:spPr>
          <a:xfrm>
            <a:off x="580861" y="2539233"/>
            <a:ext cx="2445257" cy="1779533"/>
          </a:xfrm>
          <a:prstGeom prst="rect">
            <a:avLst/>
          </a:prstGeom>
        </p:spPr>
      </p:pic>
      <p:pic>
        <p:nvPicPr>
          <p:cNvPr id="19473" name="그림 19472"/>
          <p:cNvPicPr>
            <a:picLocks noChangeAspect="1"/>
          </p:cNvPicPr>
          <p:nvPr/>
        </p:nvPicPr>
        <p:blipFill rotWithShape="1">
          <a:blip r:embed="rId5"/>
          <a:srcRect l="-3380" t="-3435" r="-3380" b="-3435"/>
          <a:stretch/>
        </p:blipFill>
        <p:spPr>
          <a:xfrm>
            <a:off x="3346521" y="2488144"/>
            <a:ext cx="2590437" cy="1885187"/>
          </a:xfrm>
          <a:prstGeom prst="rect">
            <a:avLst/>
          </a:prstGeom>
        </p:spPr>
      </p:pic>
      <p:pic>
        <p:nvPicPr>
          <p:cNvPr id="19474" name="그림 19473"/>
          <p:cNvPicPr>
            <a:picLocks noChangeAspect="1"/>
          </p:cNvPicPr>
          <p:nvPr/>
        </p:nvPicPr>
        <p:blipFill rotWithShape="1">
          <a:blip r:embed="rId6"/>
          <a:srcRect l="-951" t="-1003" r="-951" b="-1003"/>
          <a:stretch/>
        </p:blipFill>
        <p:spPr>
          <a:xfrm>
            <a:off x="6257362" y="2532033"/>
            <a:ext cx="2472536" cy="1799385"/>
          </a:xfrm>
          <a:prstGeom prst="rect">
            <a:avLst/>
          </a:prstGeom>
        </p:spPr>
      </p:pic>
      <p:sp>
        <p:nvSpPr>
          <p:cNvPr id="16" name="TextBox 14">
            <a:extLst>
              <a:ext uri="{FF2B5EF4-FFF2-40B4-BE49-F238E27FC236}">
                <a16:creationId xmlns:a16="http://schemas.microsoft.com/office/drawing/2014/main" id="{4BB09306-C141-4D95-8CC9-BE7CA08DA370}"/>
              </a:ext>
            </a:extLst>
          </p:cNvPr>
          <p:cNvSpPr txBox="1"/>
          <p:nvPr/>
        </p:nvSpPr>
        <p:spPr>
          <a:xfrm>
            <a:off x="7230888" y="1706033"/>
            <a:ext cx="1675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sz="1200" dirty="0"/>
              <a:t>Expected = </a:t>
            </a:r>
            <a:r>
              <a:rPr lang="ko-KR" altLang="en-US" sz="1200" dirty="0"/>
              <a:t>실제 값</a:t>
            </a:r>
            <a:endParaRPr lang="en-US" altLang="ko-KR" sz="1200" dirty="0"/>
          </a:p>
          <a:p>
            <a:pPr lvl="0">
              <a:defRPr/>
            </a:pPr>
            <a:endParaRPr lang="en-US" altLang="ko-KR" sz="1200" dirty="0"/>
          </a:p>
          <a:p>
            <a:pPr lvl="0">
              <a:defRPr/>
            </a:pPr>
            <a:r>
              <a:rPr lang="en-US" altLang="ko-KR" sz="1200" dirty="0"/>
              <a:t>Predicted = </a:t>
            </a:r>
            <a:r>
              <a:rPr lang="ko-KR" altLang="en-US" sz="1200" dirty="0"/>
              <a:t>예측 값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A7DD588-BF21-4497-995B-9F138CAC621E}"/>
              </a:ext>
            </a:extLst>
          </p:cNvPr>
          <p:cNvSpPr/>
          <p:nvPr/>
        </p:nvSpPr>
        <p:spPr>
          <a:xfrm>
            <a:off x="7090503" y="1767566"/>
            <a:ext cx="144856" cy="15390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ED8A07B-BA06-4E8D-A121-5CE2C76F1B9F}"/>
              </a:ext>
            </a:extLst>
          </p:cNvPr>
          <p:cNvSpPr/>
          <p:nvPr/>
        </p:nvSpPr>
        <p:spPr>
          <a:xfrm>
            <a:off x="7090503" y="2120649"/>
            <a:ext cx="144856" cy="1539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0990699-FC0A-4A40-82C2-12E82203FFD0}"/>
              </a:ext>
            </a:extLst>
          </p:cNvPr>
          <p:cNvSpPr txBox="1"/>
          <p:nvPr/>
        </p:nvSpPr>
        <p:spPr>
          <a:xfrm>
            <a:off x="3431990" y="1819694"/>
            <a:ext cx="2422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dirty="0"/>
              <a:t>36</a:t>
            </a:r>
            <a:r>
              <a:rPr lang="ko-KR" altLang="en-US" dirty="0"/>
              <a:t>일 훈련 </a:t>
            </a:r>
            <a:r>
              <a:rPr lang="en-US" altLang="ko-KR" dirty="0"/>
              <a:t>/ 15</a:t>
            </a:r>
            <a:r>
              <a:rPr lang="ko-KR" altLang="en-US" dirty="0"/>
              <a:t>일 예측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전체 목표 대비 진행 상황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B20-87D7-4535-938E-459C8558776E}"/>
              </a:ext>
            </a:extLst>
          </p:cNvPr>
          <p:cNvSpPr txBox="1"/>
          <p:nvPr/>
        </p:nvSpPr>
        <p:spPr>
          <a:xfrm>
            <a:off x="6356561" y="4200719"/>
            <a:ext cx="75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D3D3D3"/>
                </a:solidFill>
              </a:rPr>
              <a:t>최적화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ADB1F-7625-4A77-9149-CDE1D3C61EC8}"/>
              </a:ext>
            </a:extLst>
          </p:cNvPr>
          <p:cNvSpPr txBox="1"/>
          <p:nvPr/>
        </p:nvSpPr>
        <p:spPr>
          <a:xfrm>
            <a:off x="1617180" y="4200719"/>
            <a:ext cx="14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D3D3D3"/>
                </a:solidFill>
              </a:rPr>
              <a:t>클릭수</a:t>
            </a:r>
            <a:r>
              <a:rPr lang="ko-KR" altLang="en-US" sz="1400" dirty="0">
                <a:solidFill>
                  <a:srgbClr val="D3D3D3"/>
                </a:solidFill>
              </a:rPr>
              <a:t> </a:t>
            </a:r>
            <a:r>
              <a:rPr lang="ko-KR" altLang="en-US" sz="1400" b="1" dirty="0">
                <a:solidFill>
                  <a:srgbClr val="D3D3D3"/>
                </a:solidFill>
              </a:rPr>
              <a:t>예측</a:t>
            </a:r>
            <a:r>
              <a:rPr lang="en-US" altLang="ko-KR" sz="1400" b="1" dirty="0">
                <a:solidFill>
                  <a:srgbClr val="D3D3D3"/>
                </a:solidFill>
              </a:rPr>
              <a:t>(ML)</a:t>
            </a:r>
            <a:endParaRPr lang="ko-KR" altLang="en-US" sz="1400" b="1" dirty="0">
              <a:solidFill>
                <a:srgbClr val="D3D3D3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F5F940-FC98-4547-9450-FDE30ACF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3" y="2741845"/>
            <a:ext cx="1245510" cy="12455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0440E7-1621-46C2-BBE3-A8FA81F7D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89" y="2815483"/>
            <a:ext cx="1169422" cy="11694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71E15-940F-4333-9EEC-4E8F74172195}"/>
              </a:ext>
            </a:extLst>
          </p:cNvPr>
          <p:cNvSpPr txBox="1"/>
          <p:nvPr/>
        </p:nvSpPr>
        <p:spPr>
          <a:xfrm>
            <a:off x="4210365" y="4200719"/>
            <a:ext cx="795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자동화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A3665B-8D72-44B4-B463-10A10C8169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77" y="2806796"/>
            <a:ext cx="1119035" cy="11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1. </a:t>
            </a:r>
            <a:r>
              <a:rPr lang="ko-KR" altLang="en-US" b="1" dirty="0"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2.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3.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4.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5.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느낀 점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475F7A8-8264-4E41-B5E7-645B9B187C37}"/>
              </a:ext>
            </a:extLst>
          </p:cNvPr>
          <p:cNvGrpSpPr/>
          <p:nvPr/>
        </p:nvGrpSpPr>
        <p:grpSpPr>
          <a:xfrm>
            <a:off x="2434723" y="2868732"/>
            <a:ext cx="321148" cy="345468"/>
            <a:chOff x="2434723" y="2115936"/>
            <a:chExt cx="321148" cy="34546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C6087B9-62D3-414E-823C-3AA18B6AD5AC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860CD6F-89D8-4B2C-8BFA-920A2192C6DD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5EEAA4C-FD33-4820-97AF-896E73CC0219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0F01221-3DEC-4FD2-8299-2C425EE37AF8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9D207E0-A77A-49C8-9DD4-79BA3F2AF3F2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FD6774A-AD2F-4FCB-A18A-9CE4186209C6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3E466E7-9D98-43C0-9D84-F7F39810AECD}"/>
              </a:ext>
            </a:extLst>
          </p:cNvPr>
          <p:cNvGrpSpPr/>
          <p:nvPr/>
        </p:nvGrpSpPr>
        <p:grpSpPr>
          <a:xfrm>
            <a:off x="2434723" y="3607983"/>
            <a:ext cx="321148" cy="345468"/>
            <a:chOff x="2434723" y="2115936"/>
            <a:chExt cx="321148" cy="345468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6257D4-EABC-494E-AE9B-3D84903F7E25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13DFA46-ED7D-4AEF-A02D-05B8C04D396C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7800D15-0FBA-480E-A72D-EDFF85E64A75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4CED56C6-AC11-4A51-8BAD-6804E5BA22DC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6BD0922-5097-42E7-A5E2-79D9F5BB019A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58D8051-5DFB-4F9B-81A3-84DD643B7362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22865DD-C1B8-43DB-85F0-B04613A5A3AE}"/>
              </a:ext>
            </a:extLst>
          </p:cNvPr>
          <p:cNvGrpSpPr/>
          <p:nvPr/>
        </p:nvGrpSpPr>
        <p:grpSpPr>
          <a:xfrm>
            <a:off x="2434723" y="4359510"/>
            <a:ext cx="321148" cy="345468"/>
            <a:chOff x="2434723" y="2115936"/>
            <a:chExt cx="321148" cy="34546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4503996-6D7B-4972-8C46-E51E1E236B9F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B29200D-6526-47EC-B8B9-8D008F9205DC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F5FC747-6E1E-4294-94FC-8E56C936272A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353CE07-9CF7-4431-B436-0538A7F50A8F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86F38A8-2CE3-40DF-B11B-FA7EFED802F7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210A8DE-E0B4-4513-BB27-6C80EBFF194E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036B380-52EF-4867-BB98-545AE92077DC}"/>
              </a:ext>
            </a:extLst>
          </p:cNvPr>
          <p:cNvGrpSpPr/>
          <p:nvPr/>
        </p:nvGrpSpPr>
        <p:grpSpPr>
          <a:xfrm>
            <a:off x="2435019" y="5075590"/>
            <a:ext cx="321148" cy="345468"/>
            <a:chOff x="2434723" y="2115936"/>
            <a:chExt cx="321148" cy="3454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1AF6CC9-D874-472B-AF28-EE144ACC522A}"/>
                </a:ext>
              </a:extLst>
            </p:cNvPr>
            <p:cNvSpPr/>
            <p:nvPr/>
          </p:nvSpPr>
          <p:spPr>
            <a:xfrm>
              <a:off x="2434723" y="2115936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D198849-1A42-49AB-9A59-087185107B22}"/>
                </a:ext>
              </a:extLst>
            </p:cNvPr>
            <p:cNvGrpSpPr/>
            <p:nvPr/>
          </p:nvGrpSpPr>
          <p:grpSpPr>
            <a:xfrm>
              <a:off x="2522107" y="2193465"/>
              <a:ext cx="147536" cy="161114"/>
              <a:chOff x="2522107" y="2193465"/>
              <a:chExt cx="147536" cy="161114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3B86B39-925A-4104-8175-CCC5300448DC}"/>
                  </a:ext>
                </a:extLst>
              </p:cNvPr>
              <p:cNvSpPr/>
              <p:nvPr/>
            </p:nvSpPr>
            <p:spPr>
              <a:xfrm>
                <a:off x="2523263" y="2193465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654C8DA-17C2-4D2B-BCC0-F9197E9A4576}"/>
                  </a:ext>
                </a:extLst>
              </p:cNvPr>
              <p:cNvSpPr/>
              <p:nvPr/>
            </p:nvSpPr>
            <p:spPr>
              <a:xfrm>
                <a:off x="2522107" y="2208199"/>
                <a:ext cx="146380" cy="146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42015D0-DBB5-49CC-AB04-564337654C99}"/>
                </a:ext>
              </a:extLst>
            </p:cNvPr>
            <p:cNvSpPr/>
            <p:nvPr/>
          </p:nvSpPr>
          <p:spPr>
            <a:xfrm>
              <a:off x="2434723" y="2123354"/>
              <a:ext cx="321148" cy="338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5A39B22-3897-4AAF-A1C7-E69057F8E1EC}"/>
                </a:ext>
              </a:extLst>
            </p:cNvPr>
            <p:cNvSpPr/>
            <p:nvPr/>
          </p:nvSpPr>
          <p:spPr>
            <a:xfrm>
              <a:off x="2467417" y="2165819"/>
              <a:ext cx="255759" cy="253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00" y="2096859"/>
            <a:ext cx="392297" cy="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구글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광고 자동화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953C8-7068-4DBC-BEDF-7DEF878031C4}"/>
              </a:ext>
            </a:extLst>
          </p:cNvPr>
          <p:cNvSpPr txBox="1"/>
          <p:nvPr/>
        </p:nvSpPr>
        <p:spPr>
          <a:xfrm>
            <a:off x="3239926" y="1828473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구글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네이버 </a:t>
            </a:r>
            <a:r>
              <a:rPr lang="en-US" altLang="ko-KR" b="1" dirty="0">
                <a:latin typeface="+mj-ea"/>
                <a:ea typeface="+mj-ea"/>
              </a:rPr>
              <a:t>API</a:t>
            </a:r>
            <a:r>
              <a:rPr lang="ko-KR" altLang="en-US" b="1" dirty="0">
                <a:latin typeface="+mj-ea"/>
                <a:ea typeface="+mj-ea"/>
              </a:rPr>
              <a:t>를 활용한 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D9B6-6838-4F8F-814B-82228C992B1F}"/>
              </a:ext>
            </a:extLst>
          </p:cNvPr>
          <p:cNvSpPr txBox="1"/>
          <p:nvPr/>
        </p:nvSpPr>
        <p:spPr>
          <a:xfrm>
            <a:off x="3670956" y="2845366"/>
            <a:ext cx="31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전처리</a:t>
            </a:r>
            <a:r>
              <a:rPr lang="ko-KR" altLang="en-US" b="1" dirty="0">
                <a:latin typeface="+mj-ea"/>
                <a:ea typeface="+mj-ea"/>
              </a:rPr>
              <a:t> 후 </a:t>
            </a:r>
            <a:r>
              <a:rPr lang="en-US" altLang="ko-KR" b="1" dirty="0">
                <a:latin typeface="+mj-ea"/>
                <a:ea typeface="+mj-ea"/>
              </a:rPr>
              <a:t>Database</a:t>
            </a:r>
            <a:r>
              <a:rPr lang="ko-KR" altLang="en-US" b="1" dirty="0">
                <a:latin typeface="+mj-ea"/>
                <a:ea typeface="+mj-ea"/>
              </a:rPr>
              <a:t>에 적재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2680C-0187-401C-BEBF-F9D6F08FFAB8}"/>
              </a:ext>
            </a:extLst>
          </p:cNvPr>
          <p:cNvSpPr txBox="1"/>
          <p:nvPr/>
        </p:nvSpPr>
        <p:spPr>
          <a:xfrm>
            <a:off x="3239926" y="3888567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구글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네이버 광고 및 캠페인 자동 생성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0440E7-1621-46C2-BBE3-A8FA81F7D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97" y="2760809"/>
            <a:ext cx="1234239" cy="12342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71E15-940F-4333-9EEC-4E8F74172195}"/>
              </a:ext>
            </a:extLst>
          </p:cNvPr>
          <p:cNvSpPr txBox="1"/>
          <p:nvPr/>
        </p:nvSpPr>
        <p:spPr>
          <a:xfrm>
            <a:off x="1319071" y="4099395"/>
            <a:ext cx="7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자동화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9B050E-9ACB-4D6E-843E-A72488F9B4E8}"/>
              </a:ext>
            </a:extLst>
          </p:cNvPr>
          <p:cNvSpPr txBox="1"/>
          <p:nvPr/>
        </p:nvSpPr>
        <p:spPr>
          <a:xfrm>
            <a:off x="3407895" y="5019412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광고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캠페인 수정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및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삭제 자동화</a:t>
            </a:r>
          </a:p>
        </p:txBody>
      </p:sp>
      <p:sp>
        <p:nvSpPr>
          <p:cNvPr id="26" name="화살표: 아래쪽 1"/>
          <p:cNvSpPr/>
          <p:nvPr/>
        </p:nvSpPr>
        <p:spPr>
          <a:xfrm>
            <a:off x="4612338" y="2324968"/>
            <a:ext cx="1246282" cy="369332"/>
          </a:xfrm>
          <a:prstGeom prst="downArrow">
            <a:avLst>
              <a:gd name="adj1" fmla="val 40768"/>
              <a:gd name="adj2" fmla="val 50000"/>
            </a:avLst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6" name="화살표: 아래쪽 1">
            <a:extLst>
              <a:ext uri="{FF2B5EF4-FFF2-40B4-BE49-F238E27FC236}">
                <a16:creationId xmlns:a16="http://schemas.microsoft.com/office/drawing/2014/main" id="{F02F584F-5DED-4DA5-AD11-22A7CBFD09E7}"/>
              </a:ext>
            </a:extLst>
          </p:cNvPr>
          <p:cNvSpPr/>
          <p:nvPr/>
        </p:nvSpPr>
        <p:spPr>
          <a:xfrm>
            <a:off x="4612338" y="3341861"/>
            <a:ext cx="1246282" cy="369332"/>
          </a:xfrm>
          <a:prstGeom prst="downArrow">
            <a:avLst>
              <a:gd name="adj1" fmla="val 40768"/>
              <a:gd name="adj2" fmla="val 50000"/>
            </a:avLst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7" name="화살표: 아래쪽 1">
            <a:extLst>
              <a:ext uri="{FF2B5EF4-FFF2-40B4-BE49-F238E27FC236}">
                <a16:creationId xmlns:a16="http://schemas.microsoft.com/office/drawing/2014/main" id="{1A1F82A9-8DF1-4904-874B-960845B1354F}"/>
              </a:ext>
            </a:extLst>
          </p:cNvPr>
          <p:cNvSpPr/>
          <p:nvPr/>
        </p:nvSpPr>
        <p:spPr>
          <a:xfrm>
            <a:off x="4612338" y="4435273"/>
            <a:ext cx="1246282" cy="369332"/>
          </a:xfrm>
          <a:prstGeom prst="downArrow">
            <a:avLst>
              <a:gd name="adj1" fmla="val 40768"/>
              <a:gd name="adj2" fmla="val 50000"/>
            </a:avLst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4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구글 광고 자동 생성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2">
            <a:hlinkClick r:id="" action="ppaction://media"/>
            <a:extLst>
              <a:ext uri="{FF2B5EF4-FFF2-40B4-BE49-F238E27FC236}">
                <a16:creationId xmlns:a16="http://schemas.microsoft.com/office/drawing/2014/main" id="{3122C181-941C-4968-8685-988308E6D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801" y="1367177"/>
            <a:ext cx="8667605" cy="51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네이버 광고 자동 생성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naver3">
            <a:hlinkClick r:id="" action="ppaction://media"/>
            <a:extLst>
              <a:ext uri="{FF2B5EF4-FFF2-40B4-BE49-F238E27FC236}">
                <a16:creationId xmlns:a16="http://schemas.microsoft.com/office/drawing/2014/main" id="{1C50C6B7-9DD7-4A92-A2FC-31C9FAFDD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34" y="1381897"/>
            <a:ext cx="8817140" cy="50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ko-KR" altLang="en-US" sz="2800" b="1" dirty="0"/>
              <a:t>프로젝트 수행 결과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전체 목표 대비 진행 상황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8953C8-7068-4DBC-BEDF-7DEF878031C4}"/>
              </a:ext>
            </a:extLst>
          </p:cNvPr>
          <p:cNvSpPr txBox="1"/>
          <p:nvPr/>
        </p:nvSpPr>
        <p:spPr>
          <a:xfrm>
            <a:off x="2026692" y="3311284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구글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네이버 </a:t>
            </a:r>
            <a:r>
              <a:rPr lang="en-US" altLang="ko-KR" b="1" dirty="0">
                <a:latin typeface="+mj-ea"/>
                <a:ea typeface="+mj-ea"/>
              </a:rPr>
              <a:t>API</a:t>
            </a:r>
            <a:r>
              <a:rPr lang="ko-KR" altLang="en-US" b="1" dirty="0">
                <a:latin typeface="+mj-ea"/>
                <a:ea typeface="+mj-ea"/>
              </a:rPr>
              <a:t>를 활용한 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FD9B6-6838-4F8F-814B-82228C992B1F}"/>
              </a:ext>
            </a:extLst>
          </p:cNvPr>
          <p:cNvSpPr txBox="1"/>
          <p:nvPr/>
        </p:nvSpPr>
        <p:spPr>
          <a:xfrm>
            <a:off x="2026692" y="3649286"/>
            <a:ext cx="31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전처리</a:t>
            </a:r>
            <a:r>
              <a:rPr lang="ko-KR" altLang="en-US" b="1" dirty="0">
                <a:latin typeface="+mj-ea"/>
                <a:ea typeface="+mj-ea"/>
              </a:rPr>
              <a:t> 후 </a:t>
            </a:r>
            <a:r>
              <a:rPr lang="en-US" altLang="ko-KR" b="1" dirty="0">
                <a:latin typeface="+mj-ea"/>
                <a:ea typeface="+mj-ea"/>
              </a:rPr>
              <a:t>Database</a:t>
            </a:r>
            <a:r>
              <a:rPr lang="ko-KR" altLang="en-US" b="1" dirty="0">
                <a:latin typeface="+mj-ea"/>
                <a:ea typeface="+mj-ea"/>
              </a:rPr>
              <a:t>에 적재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2680C-0187-401C-BEBF-F9D6F08FFAB8}"/>
              </a:ext>
            </a:extLst>
          </p:cNvPr>
          <p:cNvSpPr txBox="1"/>
          <p:nvPr/>
        </p:nvSpPr>
        <p:spPr>
          <a:xfrm>
            <a:off x="2026692" y="3987287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구글</a:t>
            </a:r>
            <a:r>
              <a:rPr lang="en-US" altLang="ko-KR" b="1" dirty="0">
                <a:latin typeface="+mj-ea"/>
                <a:ea typeface="+mj-ea"/>
              </a:rPr>
              <a:t>, </a:t>
            </a:r>
            <a:r>
              <a:rPr lang="ko-KR" altLang="en-US" b="1" dirty="0">
                <a:latin typeface="+mj-ea"/>
                <a:ea typeface="+mj-ea"/>
              </a:rPr>
              <a:t>네이버 광고 및 캠페인 자동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AB127-7AFC-4E71-9CFF-715F7D04FCA6}"/>
              </a:ext>
            </a:extLst>
          </p:cNvPr>
          <p:cNvSpPr txBox="1"/>
          <p:nvPr/>
        </p:nvSpPr>
        <p:spPr>
          <a:xfrm>
            <a:off x="2014423" y="2198542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수집된 데이터를 통해 미래 </a:t>
            </a:r>
            <a:r>
              <a:rPr lang="ko-KR" altLang="en-US" b="1" dirty="0" err="1">
                <a:latin typeface="+mj-ea"/>
                <a:ea typeface="+mj-ea"/>
              </a:rPr>
              <a:t>클릭수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광고성과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ko-KR" altLang="en-US" b="1" dirty="0">
                <a:latin typeface="+mj-ea"/>
                <a:ea typeface="+mj-ea"/>
              </a:rPr>
              <a:t> 예측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4A5F0-D322-4318-AA15-3F889140E2B4}"/>
              </a:ext>
            </a:extLst>
          </p:cNvPr>
          <p:cNvSpPr txBox="1"/>
          <p:nvPr/>
        </p:nvSpPr>
        <p:spPr>
          <a:xfrm>
            <a:off x="2043364" y="5045629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자동 생성된 광고에서 성과가 높은 상위 광고 선택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E6B20-87D7-4535-938E-459C8558776E}"/>
              </a:ext>
            </a:extLst>
          </p:cNvPr>
          <p:cNvSpPr txBox="1"/>
          <p:nvPr/>
        </p:nvSpPr>
        <p:spPr>
          <a:xfrm>
            <a:off x="984972" y="5656983"/>
            <a:ext cx="7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최적화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ADB1F-7625-4A77-9149-CDE1D3C61EC8}"/>
              </a:ext>
            </a:extLst>
          </p:cNvPr>
          <p:cNvSpPr txBox="1"/>
          <p:nvPr/>
        </p:nvSpPr>
        <p:spPr>
          <a:xfrm>
            <a:off x="539404" y="2714786"/>
            <a:ext cx="14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클릭수</a:t>
            </a:r>
            <a:r>
              <a:rPr lang="ko-KR" altLang="en-US" sz="1400" dirty="0"/>
              <a:t> </a:t>
            </a:r>
            <a:r>
              <a:rPr lang="ko-KR" altLang="en-US" sz="1400" b="1" dirty="0"/>
              <a:t>예측</a:t>
            </a:r>
            <a:r>
              <a:rPr lang="en-US" altLang="ko-KR" sz="1400" b="1" dirty="0"/>
              <a:t>(ML)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F5F940-FC98-4547-9450-FDE30ACF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71" y="4927147"/>
            <a:ext cx="691452" cy="6914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0440E7-1621-46C2-BBE3-A8FA81F7D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2" y="3484798"/>
            <a:ext cx="712751" cy="712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571E15-940F-4333-9EEC-4E8F74172195}"/>
              </a:ext>
            </a:extLst>
          </p:cNvPr>
          <p:cNvSpPr txBox="1"/>
          <p:nvPr/>
        </p:nvSpPr>
        <p:spPr>
          <a:xfrm>
            <a:off x="952841" y="4191717"/>
            <a:ext cx="7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자동화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A3665B-8D72-44B4-B463-10A10C8169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1" y="1911587"/>
            <a:ext cx="712751" cy="7127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47F0C-AD41-4922-AAE7-826E136E3304}"/>
              </a:ext>
            </a:extLst>
          </p:cNvPr>
          <p:cNvSpPr txBox="1"/>
          <p:nvPr/>
        </p:nvSpPr>
        <p:spPr>
          <a:xfrm>
            <a:off x="2032161" y="5331470"/>
            <a:ext cx="676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실시간으로 타겟팅 관리, 성과 지표를 기반으로 예산 집행 자동화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9B050E-9ACB-4D6E-843E-A72488F9B4E8}"/>
              </a:ext>
            </a:extLst>
          </p:cNvPr>
          <p:cNvSpPr txBox="1"/>
          <p:nvPr/>
        </p:nvSpPr>
        <p:spPr>
          <a:xfrm>
            <a:off x="2026692" y="4318778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광고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캠페인 수정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및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삭제 자동화</a:t>
            </a:r>
          </a:p>
        </p:txBody>
      </p:sp>
    </p:spTree>
    <p:extLst>
      <p:ext uri="{BB962C8B-B14F-4D97-AF65-F5344CB8AC3E}">
        <p14:creationId xmlns:p14="http://schemas.microsoft.com/office/powerpoint/2010/main" val="2188043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263536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68478" y="2082745"/>
            <a:ext cx="28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1.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478" y="2828120"/>
            <a:ext cx="403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2.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8478" y="3569923"/>
            <a:ext cx="418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3.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8478" y="4318870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Chapter 4.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522107" y="3681399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3668AA-3F58-4269-8DB1-67268AAE95E6}"/>
              </a:ext>
            </a:extLst>
          </p:cNvPr>
          <p:cNvSpPr/>
          <p:nvPr/>
        </p:nvSpPr>
        <p:spPr>
          <a:xfrm>
            <a:off x="2522107" y="5157820"/>
            <a:ext cx="146380" cy="1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9C477-0C26-4684-A233-A770BD95D06E}"/>
              </a:ext>
            </a:extLst>
          </p:cNvPr>
          <p:cNvSpPr txBox="1"/>
          <p:nvPr/>
        </p:nvSpPr>
        <p:spPr>
          <a:xfrm>
            <a:off x="3068477" y="5046344"/>
            <a:ext cx="217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Chapter 5. </a:t>
            </a:r>
            <a:r>
              <a:rPr lang="ko-KR" altLang="en-US" b="1" dirty="0">
                <a:latin typeface="+mj-ea"/>
                <a:ea typeface="+mj-ea"/>
              </a:rPr>
              <a:t>느낀 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64A49A-0CC0-40D3-A7E0-DB08F0F6F5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22" y="2825860"/>
            <a:ext cx="392297" cy="39103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9363B8-6B7D-4730-B4AC-4121DFE35811}"/>
              </a:ext>
            </a:extLst>
          </p:cNvPr>
          <p:cNvSpPr/>
          <p:nvPr/>
        </p:nvSpPr>
        <p:spPr>
          <a:xfrm>
            <a:off x="2467417" y="3639019"/>
            <a:ext cx="255759" cy="2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FAE8BFB-F932-463B-8243-F88BED55F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90" y="2113343"/>
            <a:ext cx="392297" cy="3910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0F71F5-B864-4C60-9779-46E3E998C5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48" y="3578208"/>
            <a:ext cx="392297" cy="3910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253B1A3-3CEA-4873-ABE6-1CED00F7A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16" y="4319489"/>
            <a:ext cx="392297" cy="3910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253B1A3-3CEA-4873-ABE6-1CED00F7AF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16" y="5036995"/>
            <a:ext cx="392297" cy="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3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느낀 점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CB3BA8-C869-4893-95C2-BB1F0FEFB64F}"/>
              </a:ext>
            </a:extLst>
          </p:cNvPr>
          <p:cNvSpPr txBox="1"/>
          <p:nvPr/>
        </p:nvSpPr>
        <p:spPr>
          <a:xfrm>
            <a:off x="1251113" y="1330036"/>
            <a:ext cx="71114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1.  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프로젝트 수행상 어려움 극복 사례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디지털 광고 도메인지식이 부족했다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플랫폼 별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사용방법이 달라 동시에 여러 플랫폼을 작업 하는데 어려움이 있었다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fontAlgn="base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3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느낀 점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14D17E-E54E-45D3-A77B-FD1EA4EC0FBF}"/>
              </a:ext>
            </a:extLst>
          </p:cNvPr>
          <p:cNvSpPr txBox="1"/>
          <p:nvPr/>
        </p:nvSpPr>
        <p:spPr>
          <a:xfrm>
            <a:off x="1251113" y="1330036"/>
            <a:ext cx="71114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2.  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프로젝트에서 잘한 부분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역할분담이 잘 이루어져서 빠르게 진행 될 수 있었다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fontAlgn="base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네이버 확장소재 생성이 안돼서 문의 해보니 공식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문서에 생성시 필요한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parameter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빠져 있었고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문서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를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수정 해주겠다는 답변을 받았다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0D0FD5-6C88-468F-84B0-32E108F3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03" y="4473470"/>
            <a:ext cx="6151593" cy="195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느낀 점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2E07C2-8681-4420-8051-5F6817888511}"/>
              </a:ext>
            </a:extLst>
          </p:cNvPr>
          <p:cNvSpPr txBox="1"/>
          <p:nvPr/>
        </p:nvSpPr>
        <p:spPr>
          <a:xfrm>
            <a:off x="1251113" y="1330036"/>
            <a:ext cx="71114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000000"/>
                </a:solidFill>
                <a:latin typeface="Arial" panose="020B0604020202020204" pitchFamily="34" charset="0"/>
              </a:rPr>
              <a:t>3.  </a:t>
            </a:r>
            <a:r>
              <a:rPr lang="ko-KR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프로젝트에서 아쉬운 부분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데이터가 너무 적었다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fontAlgn="base">
              <a:buFontTx/>
              <a:buChar char="-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endParaRPr lang="en-US" altLang="ko-KR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회사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스마트마인드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돈으로 광고를 집행하다 보니 광고 소재를 회사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스마트마인드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와 관련된 것들로 한정해야 해서 아쉬웠다</a:t>
            </a:r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26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1" y="2763982"/>
            <a:ext cx="3283527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84289" y="2975956"/>
            <a:ext cx="3175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Thank you and 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5091" y="3528970"/>
            <a:ext cx="267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Thank you for coming today.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6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E816EB-92E2-4EEA-AD8D-564BF42834FF}"/>
              </a:ext>
            </a:extLst>
          </p:cNvPr>
          <p:cNvSpPr/>
          <p:nvPr/>
        </p:nvSpPr>
        <p:spPr>
          <a:xfrm>
            <a:off x="549566" y="2655439"/>
            <a:ext cx="7984826" cy="125684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주제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4563" y="3037637"/>
            <a:ext cx="59955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/>
              <a:t>AI </a:t>
            </a:r>
            <a:r>
              <a:rPr lang="ko-KR" altLang="en-US" sz="2600" b="1" dirty="0"/>
              <a:t>기반 디지털 마케팅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광고 플랫폼 개발</a:t>
            </a:r>
            <a:endParaRPr lang="en-US" altLang="ko-KR" sz="2600" b="1" dirty="0"/>
          </a:p>
        </p:txBody>
      </p:sp>
    </p:spTree>
    <p:extLst>
      <p:ext uri="{BB962C8B-B14F-4D97-AF65-F5344CB8AC3E}">
        <p14:creationId xmlns:p14="http://schemas.microsoft.com/office/powerpoint/2010/main" val="311139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E816EB-92E2-4EEA-AD8D-564BF42834FF}"/>
              </a:ext>
            </a:extLst>
          </p:cNvPr>
          <p:cNvSpPr/>
          <p:nvPr/>
        </p:nvSpPr>
        <p:spPr>
          <a:xfrm>
            <a:off x="549566" y="1616680"/>
            <a:ext cx="7984826" cy="125684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배경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45CB1F-9B57-43CD-8823-C83B6ECE090B}"/>
              </a:ext>
            </a:extLst>
          </p:cNvPr>
          <p:cNvSpPr txBox="1"/>
          <p:nvPr/>
        </p:nvSpPr>
        <p:spPr>
          <a:xfrm>
            <a:off x="549566" y="1835705"/>
            <a:ext cx="79848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“2020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년 국내 디지털 광고 시장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전년比 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13% 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증가한 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조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7106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억 원 기록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endParaRPr lang="ko-KR" altLang="en-US" sz="1500" b="1" i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dmin\Desktop\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46" y="3231617"/>
            <a:ext cx="2766945" cy="276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E0DBFE-E530-4B44-9B53-52CED1046DA4}"/>
              </a:ext>
            </a:extLst>
          </p:cNvPr>
          <p:cNvSpPr txBox="1"/>
          <p:nvPr/>
        </p:nvSpPr>
        <p:spPr>
          <a:xfrm>
            <a:off x="2008314" y="545737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디지털 광고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5CB1F-9B57-43CD-8823-C83B6ECE090B}"/>
              </a:ext>
            </a:extLst>
          </p:cNvPr>
          <p:cNvSpPr txBox="1"/>
          <p:nvPr/>
        </p:nvSpPr>
        <p:spPr>
          <a:xfrm>
            <a:off x="549560" y="2300707"/>
            <a:ext cx="79848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올해 디지털 광고비 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조원 돌파 전망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시장 점유율 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50% </a:t>
            </a:r>
            <a:r>
              <a:rPr lang="ko-KR" altLang="en-US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육박 예상</a:t>
            </a:r>
            <a:r>
              <a:rPr lang="en-US" altLang="ko-KR" sz="1500" b="1" i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endParaRPr lang="ko-KR" altLang="en-US" sz="15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E0DBFE-E530-4B44-9B53-52CED1046DA4}"/>
              </a:ext>
            </a:extLst>
          </p:cNvPr>
          <p:cNvSpPr txBox="1"/>
          <p:nvPr/>
        </p:nvSpPr>
        <p:spPr>
          <a:xfrm>
            <a:off x="5755883" y="323539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E0DBFE-E530-4B44-9B53-52CED1046DA4}"/>
              </a:ext>
            </a:extLst>
          </p:cNvPr>
          <p:cNvSpPr txBox="1"/>
          <p:nvPr/>
        </p:nvSpPr>
        <p:spPr>
          <a:xfrm>
            <a:off x="5755883" y="547130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</a:t>
            </a:r>
          </a:p>
        </p:txBody>
      </p:sp>
      <p:sp>
        <p:nvSpPr>
          <p:cNvPr id="25" name="화살표: 아래쪽 1"/>
          <p:cNvSpPr/>
          <p:nvPr/>
        </p:nvSpPr>
        <p:spPr>
          <a:xfrm rot="10800000">
            <a:off x="5574529" y="3569725"/>
            <a:ext cx="1246282" cy="1851665"/>
          </a:xfrm>
          <a:prstGeom prst="downArrow">
            <a:avLst>
              <a:gd name="adj1" fmla="val 40768"/>
              <a:gd name="adj2" fmla="val 50000"/>
            </a:avLst>
          </a:prstGeom>
          <a:solidFill>
            <a:srgbClr val="96B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116128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0DBFE-E530-4B44-9B53-52CED1046DA4}"/>
              </a:ext>
            </a:extLst>
          </p:cNvPr>
          <p:cNvSpPr txBox="1"/>
          <p:nvPr/>
        </p:nvSpPr>
        <p:spPr>
          <a:xfrm>
            <a:off x="6122742" y="4396211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디지털 광고시장</a:t>
            </a:r>
            <a:endParaRPr lang="en-US" altLang="ko-KR" sz="1600" b="1" dirty="0"/>
          </a:p>
          <a:p>
            <a:r>
              <a:rPr lang="ko-KR" altLang="en-US" sz="1600" b="1" dirty="0"/>
              <a:t>전년대비 </a:t>
            </a:r>
            <a:r>
              <a:rPr lang="en-US" altLang="ko-KR" sz="1600" b="1" dirty="0"/>
              <a:t>13% </a:t>
            </a:r>
            <a:r>
              <a:rPr lang="ko-KR" altLang="en-US" sz="1600" b="1" dirty="0"/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399252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E816EB-92E2-4EEA-AD8D-564BF42834FF}"/>
              </a:ext>
            </a:extLst>
          </p:cNvPr>
          <p:cNvSpPr/>
          <p:nvPr/>
        </p:nvSpPr>
        <p:spPr>
          <a:xfrm>
            <a:off x="549566" y="1652892"/>
            <a:ext cx="7984826" cy="125684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배경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CE658D-730C-4122-8635-45B2DDCEB6C3}"/>
              </a:ext>
            </a:extLst>
          </p:cNvPr>
          <p:cNvGrpSpPr/>
          <p:nvPr/>
        </p:nvGrpSpPr>
        <p:grpSpPr>
          <a:xfrm>
            <a:off x="2847166" y="3186608"/>
            <a:ext cx="3389625" cy="3230437"/>
            <a:chOff x="2721860" y="3339605"/>
            <a:chExt cx="3389625" cy="3230437"/>
          </a:xfrm>
        </p:grpSpPr>
        <p:sp>
          <p:nvSpPr>
            <p:cNvPr id="4" name="직사각형 3"/>
            <p:cNvSpPr/>
            <p:nvPr/>
          </p:nvSpPr>
          <p:spPr>
            <a:xfrm>
              <a:off x="2721860" y="3356773"/>
              <a:ext cx="3389625" cy="308526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FD466F6-EF45-4D27-9628-5A4DF601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213" y="3339605"/>
              <a:ext cx="3230437" cy="323043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B45CB1F-9B57-43CD-8823-C83B6ECE090B}"/>
              </a:ext>
            </a:extLst>
          </p:cNvPr>
          <p:cNvSpPr txBox="1"/>
          <p:nvPr/>
        </p:nvSpPr>
        <p:spPr>
          <a:xfrm>
            <a:off x="609602" y="1758330"/>
            <a:ext cx="798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광고를 집행하는 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회사</a:t>
            </a:r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(customer)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디지털 광고 예산이 얼마나 효율적으로 사용되는지 정확히 알고 있지 못함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7C7280-D5DE-470C-9B18-61BDC4679C2F}"/>
              </a:ext>
            </a:extLst>
          </p:cNvPr>
          <p:cNvSpPr txBox="1"/>
          <p:nvPr/>
        </p:nvSpPr>
        <p:spPr>
          <a:xfrm>
            <a:off x="629925" y="2255731"/>
            <a:ext cx="79848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500" dirty="0">
                <a:ea typeface="맑은 고딕" panose="020B0503020000020004" pitchFamily="50" charset="-127"/>
                <a:cs typeface="Times New Roman" panose="02020603050405020304" pitchFamily="18" charset="0"/>
              </a:rPr>
              <a:t>상대적으로 예산이 적은 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회사들은 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광고 </a:t>
            </a:r>
            <a:r>
              <a:rPr lang="ko-KR" altLang="ko-KR" sz="15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타겟팅이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명확하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않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게 되는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경우가 많아 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입찰경쟁</a:t>
            </a:r>
            <a:r>
              <a:rPr lang="en-US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중 광고 우선순위에서 밀리게 </a:t>
            </a:r>
            <a:r>
              <a:rPr lang="ko-KR" altLang="en-US" sz="1500" dirty="0">
                <a:ea typeface="맑은 고딕" panose="020B0503020000020004" pitchFamily="50" charset="-127"/>
                <a:cs typeface="Times New Roman" panose="02020603050405020304" pitchFamily="18" charset="0"/>
              </a:rPr>
              <a:t>되는 경우 발생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83304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C3C7D9-650E-4B35-89DD-D5BDB7CBB538}"/>
              </a:ext>
            </a:extLst>
          </p:cNvPr>
          <p:cNvSpPr/>
          <p:nvPr/>
        </p:nvSpPr>
        <p:spPr>
          <a:xfrm>
            <a:off x="549566" y="1652892"/>
            <a:ext cx="7984826" cy="125684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45CB1F-9B57-43CD-8823-C83B6ECE090B}"/>
              </a:ext>
            </a:extLst>
          </p:cNvPr>
          <p:cNvSpPr txBox="1"/>
          <p:nvPr/>
        </p:nvSpPr>
        <p:spPr>
          <a:xfrm>
            <a:off x="725960" y="1893425"/>
            <a:ext cx="77323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네이버 광고 만들 때 하루 예산 설정으로 대부분 균등배분을 사용하지만 </a:t>
            </a:r>
            <a:endParaRPr lang="en-US" altLang="ko-KR" sz="15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ko-KR" altLang="en-US" sz="150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시스템의 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조절 방법은 자체적으로 </a:t>
            </a:r>
            <a:r>
              <a:rPr lang="ko-KR" altLang="en-US" sz="1500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광고를 중단하였다가 재개하기를 반복</a:t>
            </a:r>
            <a:r>
              <a:rPr lang="ko-KR" altLang="en-US" sz="15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하기때문에 빈번한 광고 노출이 필요할 경우에는 충분히 노출되지 않음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18759-9F50-4E71-ADAF-D246AF90A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9" y="3195850"/>
            <a:ext cx="7674539" cy="26968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41BCCD-5CAA-49DB-AE5B-E04467385015}"/>
              </a:ext>
            </a:extLst>
          </p:cNvPr>
          <p:cNvSpPr/>
          <p:nvPr/>
        </p:nvSpPr>
        <p:spPr>
          <a:xfrm>
            <a:off x="5404919" y="4680641"/>
            <a:ext cx="1819746" cy="244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D6FF6D-1E69-4BFB-A2C2-2277D0CE6602}"/>
              </a:ext>
            </a:extLst>
          </p:cNvPr>
          <p:cNvSpPr txBox="1"/>
          <p:nvPr/>
        </p:nvSpPr>
        <p:spPr>
          <a:xfrm>
            <a:off x="1382406" y="8439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배경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372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82406" y="8439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목적 및 최종 목표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51B0B17-1B55-4F71-9D3C-D9CC18A26605}"/>
              </a:ext>
            </a:extLst>
          </p:cNvPr>
          <p:cNvCxnSpPr/>
          <p:nvPr/>
        </p:nvCxnSpPr>
        <p:spPr>
          <a:xfrm>
            <a:off x="4572000" y="2764724"/>
            <a:ext cx="0" cy="2518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7B718D3-2842-4F69-A68E-E5DB8F4BD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8" y="2619864"/>
            <a:ext cx="2918154" cy="29124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1AA4D9-EBD7-4C31-8639-EEA3DAC0B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2" y="2812933"/>
            <a:ext cx="2916951" cy="24221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59FB9C-C625-472F-9DF7-956E4DD7902C}"/>
              </a:ext>
            </a:extLst>
          </p:cNvPr>
          <p:cNvSpPr txBox="1"/>
          <p:nvPr/>
        </p:nvSpPr>
        <p:spPr>
          <a:xfrm>
            <a:off x="1624768" y="553448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시각화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E0DBFE-E530-4B44-9B53-52CED1046DA4}"/>
              </a:ext>
            </a:extLst>
          </p:cNvPr>
          <p:cNvSpPr txBox="1"/>
          <p:nvPr/>
        </p:nvSpPr>
        <p:spPr>
          <a:xfrm>
            <a:off x="5586840" y="553073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 자동화 및 최적화</a:t>
            </a:r>
          </a:p>
        </p:txBody>
      </p:sp>
    </p:spTree>
    <p:extLst>
      <p:ext uri="{BB962C8B-B14F-4D97-AF65-F5344CB8AC3E}">
        <p14:creationId xmlns:p14="http://schemas.microsoft.com/office/powerpoint/2010/main" val="40959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216131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644640"/>
            <a:ext cx="9144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81398" y="0"/>
            <a:ext cx="133002" cy="13300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13413" y="374073"/>
            <a:ext cx="2781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프로젝트 배경</a:t>
            </a:r>
            <a:endParaRPr lang="en-US" altLang="ko-KR" sz="2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15794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947265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8459A1-3BB3-4687-995E-6D615FCE9B79}"/>
              </a:ext>
            </a:extLst>
          </p:cNvPr>
          <p:cNvSpPr/>
          <p:nvPr/>
        </p:nvSpPr>
        <p:spPr>
          <a:xfrm>
            <a:off x="3134479" y="1645443"/>
            <a:ext cx="2898801" cy="3662970"/>
          </a:xfrm>
          <a:prstGeom prst="rect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6BA2F5-1B46-463F-B015-C899C8013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62" y="2978426"/>
            <a:ext cx="929797" cy="7773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F00BA3-5F20-4720-80CC-A5ECC1FA0865}"/>
              </a:ext>
            </a:extLst>
          </p:cNvPr>
          <p:cNvSpPr txBox="1"/>
          <p:nvPr/>
        </p:nvSpPr>
        <p:spPr>
          <a:xfrm>
            <a:off x="3409934" y="379247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6361BF0-646B-423E-9C46-9AFA14D108FA}"/>
              </a:ext>
            </a:extLst>
          </p:cNvPr>
          <p:cNvSpPr/>
          <p:nvPr/>
        </p:nvSpPr>
        <p:spPr>
          <a:xfrm rot="20127054">
            <a:off x="4042913" y="2342332"/>
            <a:ext cx="649235" cy="294130"/>
          </a:xfrm>
          <a:prstGeom prst="rightArrow">
            <a:avLst/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AEB4D4-FD43-4909-BF15-5168FE367214}"/>
              </a:ext>
            </a:extLst>
          </p:cNvPr>
          <p:cNvSpPr txBox="1"/>
          <p:nvPr/>
        </p:nvSpPr>
        <p:spPr>
          <a:xfrm>
            <a:off x="5081433" y="4939145"/>
            <a:ext cx="7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최적화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4BDB6C4-4835-468F-B499-60A553298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74" y="2729088"/>
            <a:ext cx="1581664" cy="14830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15C876-FDFE-47D4-8479-E1D6DAF8A457}"/>
              </a:ext>
            </a:extLst>
          </p:cNvPr>
          <p:cNvSpPr txBox="1"/>
          <p:nvPr/>
        </p:nvSpPr>
        <p:spPr>
          <a:xfrm>
            <a:off x="4180388" y="5456667"/>
            <a:ext cx="72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플랫폼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1A3F3C6-73EF-41BD-ABFF-FD93DEBA6388}"/>
              </a:ext>
            </a:extLst>
          </p:cNvPr>
          <p:cNvSpPr/>
          <p:nvPr/>
        </p:nvSpPr>
        <p:spPr>
          <a:xfrm>
            <a:off x="6162661" y="3276067"/>
            <a:ext cx="709334" cy="307776"/>
          </a:xfrm>
          <a:prstGeom prst="rightArrow">
            <a:avLst/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D6360D-250D-4CBA-A0D3-C5AF86617134}"/>
              </a:ext>
            </a:extLst>
          </p:cNvPr>
          <p:cNvSpPr txBox="1"/>
          <p:nvPr/>
        </p:nvSpPr>
        <p:spPr>
          <a:xfrm>
            <a:off x="516132" y="6084782"/>
            <a:ext cx="6101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프로젝트 개발환경 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파이썬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lang="en-US" altLang="ko-KR" sz="15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PowerBI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, MS SQL,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ko-KR" sz="15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zureVM:D4s_v3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6C6B2-2AF8-424C-BD60-8FF3F049AD74}"/>
              </a:ext>
            </a:extLst>
          </p:cNvPr>
          <p:cNvSpPr txBox="1"/>
          <p:nvPr/>
        </p:nvSpPr>
        <p:spPr>
          <a:xfrm>
            <a:off x="1382406" y="84395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프로젝트 구조 및 개발환경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ECF5B1-982C-4897-B8CD-61FE0E3BC214}"/>
              </a:ext>
            </a:extLst>
          </p:cNvPr>
          <p:cNvSpPr txBox="1"/>
          <p:nvPr/>
        </p:nvSpPr>
        <p:spPr>
          <a:xfrm>
            <a:off x="4616914" y="2628415"/>
            <a:ext cx="14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클릭수</a:t>
            </a:r>
            <a:r>
              <a:rPr lang="ko-KR" altLang="en-US" sz="1400" dirty="0"/>
              <a:t> </a:t>
            </a:r>
            <a:r>
              <a:rPr lang="ko-KR" altLang="en-US" sz="1400" b="1" dirty="0"/>
              <a:t>예측</a:t>
            </a:r>
            <a:r>
              <a:rPr lang="en-US" altLang="ko-KR" sz="1400" b="1" dirty="0"/>
              <a:t>(ML)</a:t>
            </a:r>
            <a:endParaRPr lang="ko-KR" altLang="en-US" sz="1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49157E1-CD3D-4E2E-A19E-EB1176994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50" y="4270555"/>
            <a:ext cx="691452" cy="691452"/>
          </a:xfrm>
          <a:prstGeom prst="rect">
            <a:avLst/>
          </a:prstGeom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B551D70-0756-458E-8221-CCEC65B5C1EB}"/>
              </a:ext>
            </a:extLst>
          </p:cNvPr>
          <p:cNvSpPr/>
          <p:nvPr/>
        </p:nvSpPr>
        <p:spPr>
          <a:xfrm>
            <a:off x="4209991" y="3358502"/>
            <a:ext cx="649235" cy="294130"/>
          </a:xfrm>
          <a:prstGeom prst="rightArrow">
            <a:avLst/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AC2E3FB-EAB9-4F41-8959-394CEA515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77" y="3106155"/>
            <a:ext cx="712751" cy="71275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12170F5-CCC5-48C5-80F2-81BB243E615E}"/>
              </a:ext>
            </a:extLst>
          </p:cNvPr>
          <p:cNvSpPr txBox="1"/>
          <p:nvPr/>
        </p:nvSpPr>
        <p:spPr>
          <a:xfrm>
            <a:off x="5074016" y="3813074"/>
            <a:ext cx="797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자동화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FEE096-D3D5-489F-B0DC-AD35880AB2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61" y="1825216"/>
            <a:ext cx="712751" cy="7127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B0FEE7-1011-4281-B5F5-F1DC6104B768}"/>
              </a:ext>
            </a:extLst>
          </p:cNvPr>
          <p:cNvSpPr txBox="1"/>
          <p:nvPr/>
        </p:nvSpPr>
        <p:spPr>
          <a:xfrm>
            <a:off x="6542042" y="4349573"/>
            <a:ext cx="242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광고집행회사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스마트 마인드의 고객회사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DA3C419-4A11-4923-BF4D-02E284332D09}"/>
              </a:ext>
            </a:extLst>
          </p:cNvPr>
          <p:cNvSpPr/>
          <p:nvPr/>
        </p:nvSpPr>
        <p:spPr>
          <a:xfrm>
            <a:off x="627834" y="2701919"/>
            <a:ext cx="1254856" cy="1301584"/>
          </a:xfrm>
          <a:prstGeom prst="ellipse">
            <a:avLst/>
          </a:prstGeom>
          <a:solidFill>
            <a:srgbClr val="ADD9E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D5B2DA2-F67C-48B7-8299-F00515A7DE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8574" y="2826509"/>
            <a:ext cx="484842" cy="48484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423546-110E-409B-B11A-FE4E88C30D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60" t="36330" r="63840" b="33990"/>
          <a:stretch>
            <a:fillRect/>
          </a:stretch>
        </p:blipFill>
        <p:spPr>
          <a:xfrm>
            <a:off x="838574" y="3334945"/>
            <a:ext cx="440250" cy="43229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122DC18-6672-4C8F-A399-45254A89C3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10" t="7330" r="65380" b="65400"/>
          <a:stretch>
            <a:fillRect/>
          </a:stretch>
        </p:blipFill>
        <p:spPr>
          <a:xfrm>
            <a:off x="1319827" y="3150514"/>
            <a:ext cx="440250" cy="445462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875C4A2-A565-459F-808E-7607AA07CF70}"/>
              </a:ext>
            </a:extLst>
          </p:cNvPr>
          <p:cNvSpPr/>
          <p:nvPr/>
        </p:nvSpPr>
        <p:spPr>
          <a:xfrm>
            <a:off x="2055086" y="3242232"/>
            <a:ext cx="899475" cy="264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FB757C-8BA4-4618-939F-44813D6E98EB}"/>
              </a:ext>
            </a:extLst>
          </p:cNvPr>
          <p:cNvSpPr txBox="1"/>
          <p:nvPr/>
        </p:nvSpPr>
        <p:spPr>
          <a:xfrm>
            <a:off x="1981218" y="3429538"/>
            <a:ext cx="9733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API/SQL</a:t>
            </a:r>
            <a:endParaRPr lang="ko-KR" altLang="en-US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1AF3CE-4144-46DE-A326-D670E942C11F}"/>
              </a:ext>
            </a:extLst>
          </p:cNvPr>
          <p:cNvSpPr txBox="1"/>
          <p:nvPr/>
        </p:nvSpPr>
        <p:spPr>
          <a:xfrm>
            <a:off x="914400" y="3981095"/>
            <a:ext cx="6817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46E1880-FEC5-4532-B1AC-31570433110E}"/>
              </a:ext>
            </a:extLst>
          </p:cNvPr>
          <p:cNvSpPr/>
          <p:nvPr/>
        </p:nvSpPr>
        <p:spPr>
          <a:xfrm rot="2029774">
            <a:off x="4190455" y="4417909"/>
            <a:ext cx="661661" cy="2941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6B5C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2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1707</Words>
  <Application>Microsoft Office PowerPoint</Application>
  <PresentationFormat>화면 슬라이드 쇼(4:3)</PresentationFormat>
  <Paragraphs>290</Paragraphs>
  <Slides>38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Admin</cp:lastModifiedBy>
  <cp:revision>93</cp:revision>
  <dcterms:created xsi:type="dcterms:W3CDTF">2019-11-27T13:21:28Z</dcterms:created>
  <dcterms:modified xsi:type="dcterms:W3CDTF">2021-04-23T03:57:38Z</dcterms:modified>
  <cp:version/>
</cp:coreProperties>
</file>